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3"/>
  </p:sldMasterIdLst>
  <p:notesMasterIdLst>
    <p:notesMasterId r:id="rId21"/>
  </p:notesMasterIdLst>
  <p:handoutMasterIdLst>
    <p:handoutMasterId r:id="rId22"/>
  </p:handoutMasterIdLst>
  <p:sldIdLst>
    <p:sldId id="291" r:id="rId4"/>
    <p:sldId id="292" r:id="rId5"/>
    <p:sldId id="294" r:id="rId6"/>
    <p:sldId id="295" r:id="rId7"/>
    <p:sldId id="299" r:id="rId8"/>
    <p:sldId id="300" r:id="rId9"/>
    <p:sldId id="301" r:id="rId10"/>
    <p:sldId id="302" r:id="rId11"/>
    <p:sldId id="303" r:id="rId12"/>
    <p:sldId id="310" r:id="rId13"/>
    <p:sldId id="304" r:id="rId14"/>
    <p:sldId id="305" r:id="rId15"/>
    <p:sldId id="306" r:id="rId16"/>
    <p:sldId id="307" r:id="rId17"/>
    <p:sldId id="308" r:id="rId18"/>
    <p:sldId id="312" r:id="rId19"/>
    <p:sldId id="309" r:id="rId20"/>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e"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autoAdjust="0"/>
    <p:restoredTop sz="94631" autoAdjust="0"/>
  </p:normalViewPr>
  <p:slideViewPr>
    <p:cSldViewPr snapToGrid="0">
      <p:cViewPr varScale="1">
        <p:scale>
          <a:sx n="87" d="100"/>
          <a:sy n="87" d="100"/>
        </p:scale>
        <p:origin x="365"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5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3-09T10:50:07.494" idx="1">
    <p:pos x="10" y="10"/>
    <p:text>Today I've been asked to present the results of my master thesys, which centred around the evaluation of the beam monitoring capabilities of the SAND detector. In other words, we wanted to determine how well SAND is capable to separate a neutrino sample that is produced in standard conditions from one that is produced when an anomaly in the beam production is introduced. Our observable of choice for this analysis was the reconstructed momentum of the muons produced in numu CC interactions, the systematic introduced in the anomalous sample was a displacement of the first  focusing horn in the vertical direction of 0.5 mm, and the test statistics used to compare the two samples was a simple chi2</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44DDF42-EA81-4D58-9E48-71D338B26FAC}" type="datetime1">
              <a:rPr lang="it-IT" smtClean="0"/>
              <a:t>09/03/2020</a:t>
            </a:fld>
            <a:endParaRPr lang="it-IT" dirty="0"/>
          </a:p>
        </p:txBody>
      </p:sp>
      <p:sp>
        <p:nvSpPr>
          <p:cNvPr id="4" name="Segnaposto piè di pa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it-IT" smtClean="0"/>
              <a:t>‹N›</a:t>
            </a:fld>
            <a:endParaRPr lang="it-IT"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FCAD0-C8D4-46EE-8714-3DAE081602B2}" type="datetime1">
              <a:rPr lang="it-IT" smtClean="0"/>
              <a:pPr/>
              <a:t>09/03/2020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it-IT" smtClean="0"/>
              <a:t>‹N›</a:t>
            </a:fld>
            <a:endParaRPr lang="it-IT"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9" name="Segnaposto immagine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it-IT" dirty="0"/>
              <a:t>Inserire o trascinare la foto</a:t>
            </a:r>
          </a:p>
        </p:txBody>
      </p:sp>
      <p:sp>
        <p:nvSpPr>
          <p:cNvPr id="2" name="Tito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it-IT" dirty="0"/>
              <a:t>TITOLO DELLA PRESENTAZIONE</a:t>
            </a:r>
          </a:p>
        </p:txBody>
      </p:sp>
      <p:sp>
        <p:nvSpPr>
          <p:cNvPr id="3" name="Sottotitolo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7" name="Rettango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8" name="Rettango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Rettango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it-IT" dirty="0"/>
              <a:t>Fare clic per modificare il titolo della pagina</a:t>
            </a:r>
          </a:p>
        </p:txBody>
      </p:sp>
      <p:sp>
        <p:nvSpPr>
          <p:cNvPr id="7" name="Sottotito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contenuto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450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testo 4">
            <a:extLst>
              <a:ext uri="{FF2B5EF4-FFF2-40B4-BE49-F238E27FC236}">
                <a16:creationId xmlns:a16="http://schemas.microsoft.com/office/drawing/2014/main" id="{7867C73D-EE16-41D1-B7CE-A35C765E3B8D}"/>
              </a:ext>
            </a:extLst>
          </p:cNvPr>
          <p:cNvSpPr>
            <a:spLocks noGrp="1"/>
          </p:cNvSpPr>
          <p:nvPr>
            <p:ph type="body" sz="quarter" idx="12"/>
          </p:nvPr>
        </p:nvSpPr>
        <p:spPr>
          <a:xfrm>
            <a:off x="5129800" y="1511250"/>
            <a:ext cx="4500000" cy="4680000"/>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it-IT" dirty="0"/>
              <a:t>Aggiungere un piè di pagina</a:t>
            </a:r>
          </a:p>
        </p:txBody>
      </p:sp>
      <p:sp>
        <p:nvSpPr>
          <p:cNvPr id="5" name="Segnaposto numero diapositiva 4">
            <a:extLst>
              <a:ext uri="{FF2B5EF4-FFF2-40B4-BE49-F238E27FC236}">
                <a16:creationId xmlns:a16="http://schemas.microsoft.com/office/drawing/2014/main" id="{CD4FE60C-ACE5-4516-8CB6-EEDD96DB7358}"/>
              </a:ext>
            </a:extLst>
          </p:cNvPr>
          <p:cNvSpPr>
            <a:spLocks noGrp="1"/>
          </p:cNvSpPr>
          <p:nvPr>
            <p:ph type="sldNum" sz="quarter" idx="3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it-IT" dirty="0"/>
              <a:t>Fare clic per modificare il titolo della pagina</a:t>
            </a:r>
          </a:p>
        </p:txBody>
      </p:sp>
      <p:sp>
        <p:nvSpPr>
          <p:cNvPr id="9" name="Sottotito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1" name="Segnaposto testo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it-IT" dirty="0"/>
              <a:t>Aggiungere un piè di pagina</a:t>
            </a:r>
          </a:p>
        </p:txBody>
      </p:sp>
      <p:sp>
        <p:nvSpPr>
          <p:cNvPr id="6" name="Segnaposto numero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it-IT" dirty="0"/>
              <a:t>Fare clic per modificare il titolo della pagina</a:t>
            </a:r>
          </a:p>
        </p:txBody>
      </p:sp>
      <p:sp>
        <p:nvSpPr>
          <p:cNvPr id="10" name="Sottotito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sz="1100">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rtlCol="0"/>
          <a:lstStyle>
            <a:lvl5pPr>
              <a:defRPr sz="11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3" name="Segnaposto testo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rtlCol="0"/>
          <a:lstStyle>
            <a:lvl5pPr>
              <a:defRPr sz="11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5" name="Segnaposto testo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rtlCol="0"/>
          <a:lstStyle>
            <a:lvl5pPr>
              <a:defRPr sz="11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7" name="Segnaposto testo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rtlCol="0"/>
          <a:lstStyle>
            <a:lvl5pPr>
              <a:defRPr sz="11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it-IT" dirty="0"/>
              <a:t>Aggiungere un piè di pagina</a:t>
            </a:r>
          </a:p>
        </p:txBody>
      </p:sp>
      <p:sp>
        <p:nvSpPr>
          <p:cNvPr id="6" name="Segnaposto numero diapositiva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it-IT" dirty="0"/>
              <a:t>Fare clic per modificare il titolo della pagina</a:t>
            </a:r>
          </a:p>
        </p:txBody>
      </p:sp>
      <p:sp>
        <p:nvSpPr>
          <p:cNvPr id="5" name="Sottotito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piè di pa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it-IT" dirty="0"/>
              <a:t>Aggiungere un piè di pagina</a:t>
            </a:r>
          </a:p>
        </p:txBody>
      </p:sp>
      <p:sp>
        <p:nvSpPr>
          <p:cNvPr id="4" name="Segnaposto numero diapositiva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it-IT" dirty="0"/>
              <a:t>Aggiungere un piè di pagina</a:t>
            </a:r>
          </a:p>
        </p:txBody>
      </p:sp>
      <p:sp>
        <p:nvSpPr>
          <p:cNvPr id="3" name="Segnaposto numero diapositiva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2">
    <p:bg>
      <p:bgPr>
        <a:solidFill>
          <a:schemeClr val="bg1"/>
        </a:solidFill>
        <a:effectLst/>
      </p:bgPr>
    </p:bg>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it-IT" dirty="0"/>
              <a:t>TITOLO DELLA PRESENTAZIONE</a:t>
            </a:r>
          </a:p>
        </p:txBody>
      </p:sp>
      <p:sp>
        <p:nvSpPr>
          <p:cNvPr id="3" name="Sottotitolo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7" name="Rettango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8" name="Rettango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Rettango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 name="Segnaposto numero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221811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3">
    <p:bg>
      <p:bgPr>
        <a:solidFill>
          <a:schemeClr val="bg1"/>
        </a:solidFill>
        <a:effectLst/>
      </p:bgPr>
    </p:bg>
    <p:spTree>
      <p:nvGrpSpPr>
        <p:cNvPr id="1" name=""/>
        <p:cNvGrpSpPr/>
        <p:nvPr/>
      </p:nvGrpSpPr>
      <p:grpSpPr>
        <a:xfrm>
          <a:off x="0" y="0"/>
          <a:ext cx="0" cy="0"/>
          <a:chOff x="0" y="0"/>
          <a:chExt cx="0" cy="0"/>
        </a:xfrm>
      </p:grpSpPr>
      <p:sp>
        <p:nvSpPr>
          <p:cNvPr id="9" name="Segnaposto immagine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it-IT" dirty="0"/>
              <a:t>Inserire o trascinare la foto</a:t>
            </a:r>
          </a:p>
        </p:txBody>
      </p:sp>
      <p:sp>
        <p:nvSpPr>
          <p:cNvPr id="2" name="Tito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it-IT" dirty="0"/>
              <a:t>TITOLO DELLA PRESENTAZIONE</a:t>
            </a:r>
          </a:p>
        </p:txBody>
      </p:sp>
      <p:sp>
        <p:nvSpPr>
          <p:cNvPr id="3" name="Sottotitolo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7" name="Rettango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8" name="Rettango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Rettango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 name="Segnaposto numero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to contenuto 1">
    <p:spTree>
      <p:nvGrpSpPr>
        <p:cNvPr id="1" name=""/>
        <p:cNvGrpSpPr/>
        <p:nvPr/>
      </p:nvGrpSpPr>
      <p:grpSpPr>
        <a:xfrm>
          <a:off x="0" y="0"/>
          <a:ext cx="0" cy="0"/>
          <a:chOff x="0" y="0"/>
          <a:chExt cx="0" cy="0"/>
        </a:xfrm>
      </p:grpSpPr>
      <p:sp>
        <p:nvSpPr>
          <p:cNvPr id="8" name="Segnaposto immagine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it-IT" dirty="0"/>
              <a:t>Inserire o trascinare la foto</a:t>
            </a:r>
          </a:p>
        </p:txBody>
      </p:sp>
      <p:sp>
        <p:nvSpPr>
          <p:cNvPr id="2" name="Tito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nchor="b" anchorCtr="0"/>
          <a:lstStyle>
            <a:lvl1pPr algn="r">
              <a:defRPr>
                <a:solidFill>
                  <a:schemeClr val="tx1"/>
                </a:solidFill>
              </a:defRPr>
            </a:lvl1pPr>
          </a:lstStyle>
          <a:p>
            <a:pPr rtl="0"/>
            <a:r>
              <a:rPr lang="it-IT" dirty="0"/>
              <a:t>Fare clic per modificare il titolo della pagina</a:t>
            </a:r>
          </a:p>
        </p:txBody>
      </p:sp>
      <p:sp>
        <p:nvSpPr>
          <p:cNvPr id="10" name="Sottotito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contenuto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it-IT" dirty="0"/>
              <a:t>Aggiungere un piè di pagina</a:t>
            </a:r>
          </a:p>
        </p:txBody>
      </p:sp>
      <p:sp>
        <p:nvSpPr>
          <p:cNvPr id="5" name="Segnaposto numero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contenuto 2">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it-IT" dirty="0"/>
              <a:t>Aggiungere un piè di pagina</a:t>
            </a:r>
          </a:p>
        </p:txBody>
      </p:sp>
      <p:sp>
        <p:nvSpPr>
          <p:cNvPr id="5" name="Segnaposto numero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it-IT" smtClean="0"/>
              <a:pPr rtl="0"/>
              <a:t>‹N›</a:t>
            </a:fld>
            <a:endParaRPr lang="it-IT" dirty="0"/>
          </a:p>
        </p:txBody>
      </p:sp>
      <p:sp>
        <p:nvSpPr>
          <p:cNvPr id="9" name="Segnaposto immagine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it-IT" dirty="0"/>
              <a:t>Inserire o trascinare la foto</a:t>
            </a:r>
          </a:p>
        </p:txBody>
      </p:sp>
      <p:sp>
        <p:nvSpPr>
          <p:cNvPr id="6" name="Titolo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it-IT"/>
              <a:t>Fare clic per modificare lo stile del titolo dello schema</a:t>
            </a:r>
            <a:endParaRPr lang="it-IT" dirty="0"/>
          </a:p>
        </p:txBody>
      </p:sp>
      <p:sp>
        <p:nvSpPr>
          <p:cNvPr id="11" name="Sottotitolo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it-IT" dirty="0"/>
              <a:t>Fare clic per modificare il titolo della pagina</a:t>
            </a:r>
          </a:p>
        </p:txBody>
      </p:sp>
      <p:sp>
        <p:nvSpPr>
          <p:cNvPr id="9" name="Sottotito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sinistro confronto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2" name="Segnaposto sinistro confronto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it-IT"/>
              <a:t>Fare clic per modificare gli stili del testo dello schema</a:t>
            </a:r>
          </a:p>
        </p:txBody>
      </p:sp>
      <p:sp>
        <p:nvSpPr>
          <p:cNvPr id="8" name="Segnaposto testo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it-IT" dirty="0"/>
              <a:t>Aggiungere un piè di pagina</a:t>
            </a:r>
          </a:p>
        </p:txBody>
      </p:sp>
      <p:sp>
        <p:nvSpPr>
          <p:cNvPr id="6" name="Segnaposto numero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grande">
    <p:spTree>
      <p:nvGrpSpPr>
        <p:cNvPr id="1" name=""/>
        <p:cNvGrpSpPr/>
        <p:nvPr/>
      </p:nvGrpSpPr>
      <p:grpSpPr>
        <a:xfrm>
          <a:off x="0" y="0"/>
          <a:ext cx="0" cy="0"/>
          <a:chOff x="0" y="0"/>
          <a:chExt cx="0" cy="0"/>
        </a:xfrm>
      </p:grpSpPr>
      <p:sp>
        <p:nvSpPr>
          <p:cNvPr id="7" name="Segnaposto immagin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it-IT" dirty="0"/>
              <a:t>Inserire o trascinare la foto</a:t>
            </a:r>
          </a:p>
        </p:txBody>
      </p:sp>
      <p:sp>
        <p:nvSpPr>
          <p:cNvPr id="3" name="Segnaposto contenut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dirty="0"/>
              <a:t>Immettere la didascalia</a:t>
            </a:r>
          </a:p>
        </p:txBody>
      </p:sp>
      <p:sp>
        <p:nvSpPr>
          <p:cNvPr id="4" name="Segnaposto piè di pa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it-IT" dirty="0"/>
              <a:t>Aggiungere un piè di pagina</a:t>
            </a:r>
          </a:p>
        </p:txBody>
      </p:sp>
      <p:sp>
        <p:nvSpPr>
          <p:cNvPr id="2" name="Segnaposto numero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i ringraziame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it-IT" dirty="0"/>
              <a:t>Grazie</a:t>
            </a:r>
          </a:p>
        </p:txBody>
      </p:sp>
      <p:sp>
        <p:nvSpPr>
          <p:cNvPr id="7" name="Rettango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8" name="Rettango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Rettango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0" name="Segnaposto testo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it-IT" dirty="0"/>
              <a:t>Nome completo</a:t>
            </a:r>
          </a:p>
        </p:txBody>
      </p:sp>
      <p:sp>
        <p:nvSpPr>
          <p:cNvPr id="12" name="Segnaposto testo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it-IT" dirty="0"/>
              <a:t>Numero di telefono</a:t>
            </a:r>
          </a:p>
        </p:txBody>
      </p:sp>
      <p:sp>
        <p:nvSpPr>
          <p:cNvPr id="13" name="Segnaposto testo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it-IT" dirty="0"/>
              <a:t>Indirizzo di posta elettronica o </a:t>
            </a:r>
            <a:r>
              <a:rPr lang="it-IT" dirty="0" err="1"/>
              <a:t>handle</a:t>
            </a:r>
            <a:r>
              <a:rPr lang="it-IT" dirty="0"/>
              <a:t> di social media</a:t>
            </a:r>
          </a:p>
        </p:txBody>
      </p:sp>
      <p:sp>
        <p:nvSpPr>
          <p:cNvPr id="14" name="Segnaposto testo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it-IT" dirty="0"/>
              <a:t>Sito Web della società</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sz="2800">
                <a:solidFill>
                  <a:schemeClr val="tx1"/>
                </a:solidFill>
              </a:defRPr>
            </a:lvl1pPr>
          </a:lstStyle>
          <a:p>
            <a:pPr rtl="0"/>
            <a:r>
              <a:rPr lang="it-IT" dirty="0"/>
              <a:t>Fare clic per modificare il titolo della pagina</a:t>
            </a:r>
          </a:p>
        </p:txBody>
      </p:sp>
      <p:sp>
        <p:nvSpPr>
          <p:cNvPr id="7" name="Sottotito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Sottotitolo</a:t>
            </a:r>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it-IT" dirty="0"/>
              <a:t>Aggiungere un piè di pagina</a:t>
            </a:r>
          </a:p>
        </p:txBody>
      </p:sp>
      <p:sp>
        <p:nvSpPr>
          <p:cNvPr id="5" name="Segnaposto numero diapositiva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62F208ED-79A0-4B2C-A5EE-9D27466BCA3F}"/>
              </a:ext>
            </a:extLst>
          </p:cNvPr>
          <p:cNvSpPr/>
          <p:nvPr userDrawn="1"/>
        </p:nvSpPr>
        <p:spPr>
          <a:xfrm>
            <a:off x="11632223" y="6356350"/>
            <a:ext cx="559777" cy="3651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Segnaposto titolo 1">
            <a:extLst>
              <a:ext uri="{FF2B5EF4-FFF2-40B4-BE49-F238E27FC236}">
                <a16:creationId xmlns:a16="http://schemas.microsoft.com/office/drawing/2014/main" id="{090F41A2-6535-4CA6-81E4-026A5B56D9D7}"/>
              </a:ext>
            </a:extLst>
          </p:cNvPr>
          <p:cNvSpPr>
            <a:spLocks noGrp="1"/>
          </p:cNvSpPr>
          <p:nvPr>
            <p:ph type="title"/>
          </p:nvPr>
        </p:nvSpPr>
        <p:spPr>
          <a:xfrm>
            <a:off x="431999" y="413238"/>
            <a:ext cx="9198117" cy="450762"/>
          </a:xfrm>
          <a:prstGeom prst="rect">
            <a:avLst/>
          </a:prstGeom>
        </p:spPr>
        <p:txBody>
          <a:bodyPr vert="horz" lIns="0" tIns="0" rIns="0" bIns="0" rtlCol="0" anchor="ctr">
            <a:noAutofit/>
          </a:bodyPr>
          <a:lstStyle/>
          <a:p>
            <a:pPr rtl="0"/>
            <a:r>
              <a:rPr lang="it-IT" dirty="0"/>
              <a:t>Fare clic per modificare il titolo della pagina</a:t>
            </a:r>
          </a:p>
        </p:txBody>
      </p:sp>
      <p:sp>
        <p:nvSpPr>
          <p:cNvPr id="3" name="Segnaposto tes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it-IT" dirty="0"/>
              <a:t>Aggiungere un piè di pagina</a:t>
            </a:r>
          </a:p>
        </p:txBody>
      </p:sp>
      <p:sp>
        <p:nvSpPr>
          <p:cNvPr id="6" name="Segnaposto numero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772820"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it-IT" smtClean="0"/>
              <a:pPr rtl="0"/>
              <a:t>‹N›</a:t>
            </a:fld>
            <a:endParaRPr lang="it-IT" dirty="0"/>
          </a:p>
        </p:txBody>
      </p:sp>
      <p:sp>
        <p:nvSpPr>
          <p:cNvPr id="4" name="Casella di testo 3">
            <a:extLst>
              <a:ext uri="{FF2B5EF4-FFF2-40B4-BE49-F238E27FC236}">
                <a16:creationId xmlns:a16="http://schemas.microsoft.com/office/drawing/2014/main" id="{34FDC6F9-37F9-4E25-AECA-D307B8421C73}"/>
              </a:ext>
            </a:extLst>
          </p:cNvPr>
          <p:cNvSpPr txBox="1"/>
          <p:nvPr userDrawn="1"/>
        </p:nvSpPr>
        <p:spPr>
          <a:xfrm>
            <a:off x="9893884" y="6346108"/>
            <a:ext cx="1662546" cy="404658"/>
          </a:xfrm>
          <a:prstGeom prst="rect">
            <a:avLst/>
          </a:prstGeom>
          <a:noFill/>
        </p:spPr>
        <p:txBody>
          <a:bodyPr wrap="square" lIns="0" tIns="36000" rIns="0" bIns="0" rtlCol="0">
            <a:spAutoFit/>
          </a:bodyPr>
          <a:lstStyle/>
          <a:p>
            <a:pPr algn="r" rtl="0">
              <a:lnSpc>
                <a:spcPts val="1400"/>
              </a:lnSpc>
            </a:pPr>
            <a:r>
              <a:rPr lang="it-IT" sz="1600" b="1" spc="-100" dirty="0">
                <a:solidFill>
                  <a:schemeClr val="tx1">
                    <a:lumMod val="50000"/>
                    <a:lumOff val="50000"/>
                  </a:schemeClr>
                </a:solidFill>
                <a:latin typeface="Corbel" panose="020B0503020204020204" pitchFamily="34" charset="0"/>
              </a:rPr>
              <a:t>FEDERICO</a:t>
            </a:r>
            <a:br>
              <a:rPr lang="it-IT" sz="1600" b="1" spc="-100" baseline="0" dirty="0">
                <a:solidFill>
                  <a:schemeClr val="tx1">
                    <a:lumMod val="50000"/>
                    <a:lumOff val="50000"/>
                  </a:schemeClr>
                </a:solidFill>
                <a:latin typeface="Corbel" panose="020B0503020204020204" pitchFamily="34" charset="0"/>
              </a:rPr>
            </a:br>
            <a:r>
              <a:rPr lang="it-IT" sz="1600" b="1" spc="-100" dirty="0">
                <a:solidFill>
                  <a:schemeClr val="accent1"/>
                </a:solidFill>
                <a:latin typeface="Corbel" panose="020B0503020204020204" pitchFamily="34" charset="0"/>
              </a:rPr>
              <a:t> BATTISTI</a:t>
            </a:r>
            <a:endParaRPr lang="it-IT" sz="1600" b="1" spc="-100" dirty="0">
              <a:solidFill>
                <a:schemeClr val="tx1"/>
              </a:solidFill>
              <a:latin typeface="Corbel" panose="020B0503020204020204" pitchFamily="34" charset="0"/>
            </a:endParaRPr>
          </a:p>
        </p:txBody>
      </p:sp>
      <p:sp>
        <p:nvSpPr>
          <p:cNvPr id="8" name="Rettangolo 7">
            <a:extLst>
              <a:ext uri="{FF2B5EF4-FFF2-40B4-BE49-F238E27FC236}">
                <a16:creationId xmlns:a16="http://schemas.microsoft.com/office/drawing/2014/main" id="{6B322F68-670D-45A0-A54F-7E70BCEAED3F}"/>
              </a:ext>
            </a:extLst>
          </p:cNvPr>
          <p:cNvSpPr/>
          <p:nvPr userDrawn="1"/>
        </p:nvSpPr>
        <p:spPr>
          <a:xfrm>
            <a:off x="0" y="6812281"/>
            <a:ext cx="10691446"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0" name="Rettangolo 9">
            <a:extLst>
              <a:ext uri="{FF2B5EF4-FFF2-40B4-BE49-F238E27FC236}">
                <a16:creationId xmlns:a16="http://schemas.microsoft.com/office/drawing/2014/main" id="{E69B5F15-353A-4344-8D61-F4E25AA9FB6C}"/>
              </a:ext>
            </a:extLst>
          </p:cNvPr>
          <p:cNvSpPr/>
          <p:nvPr userDrawn="1"/>
        </p:nvSpPr>
        <p:spPr>
          <a:xfrm>
            <a:off x="0" y="0"/>
            <a:ext cx="10691446"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Rettangolo 10">
            <a:extLst>
              <a:ext uri="{FF2B5EF4-FFF2-40B4-BE49-F238E27FC236}">
                <a16:creationId xmlns:a16="http://schemas.microsoft.com/office/drawing/2014/main" id="{2FA0C0AA-FCE8-4A7F-928A-54C96BBA9053}"/>
              </a:ext>
            </a:extLst>
          </p:cNvPr>
          <p:cNvSpPr/>
          <p:nvPr userDrawn="1"/>
        </p:nvSpPr>
        <p:spPr>
          <a:xfrm rot="5400000">
            <a:off x="-3398842" y="3426923"/>
            <a:ext cx="6826157"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accent6"/>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a:t>BEAM MONITORING WITH SAND</a:t>
            </a:r>
          </a:p>
        </p:txBody>
      </p:sp>
      <mc:AlternateContent xmlns:mc="http://schemas.openxmlformats.org/markup-compatibility/2006" xmlns:a14="http://schemas.microsoft.com/office/drawing/2010/main">
        <mc:Choice Requires="a14">
          <p:sp>
            <p:nvSpPr>
              <p:cNvPr id="4" name="Segnaposto contenuto 3">
                <a:extLst>
                  <a:ext uri="{FF2B5EF4-FFF2-40B4-BE49-F238E27FC236}">
                    <a16:creationId xmlns:a16="http://schemas.microsoft.com/office/drawing/2014/main" id="{125E40B9-054F-4D79-BD17-68E71C740D01}"/>
                  </a:ext>
                </a:extLst>
              </p:cNvPr>
              <p:cNvSpPr>
                <a:spLocks noGrp="1"/>
              </p:cNvSpPr>
              <p:nvPr>
                <p:ph idx="1"/>
              </p:nvPr>
            </p:nvSpPr>
            <p:spPr>
              <a:xfrm>
                <a:off x="901628" y="2314758"/>
                <a:ext cx="10388743" cy="2228484"/>
              </a:xfrm>
              <a:prstGeom prst="rect">
                <a:avLst/>
              </a:prstGeom>
            </p:spPr>
            <p:txBody>
              <a:bodyPr rtlCol="0">
                <a:noAutofit/>
              </a:bodyPr>
              <a:lstStyle/>
              <a:p>
                <a:r>
                  <a:rPr lang="en-US" sz="2400" dirty="0"/>
                  <a:t>My thesis studied the beam monitoring capabilities of the SAND detector, via the comparison of the distribution of an observable sensitive to beam anomalies</a:t>
                </a:r>
              </a:p>
              <a:p>
                <a:r>
                  <a:rPr lang="en-US" sz="2400" b="1" dirty="0"/>
                  <a:t>Observable: </a:t>
                </a:r>
                <a:r>
                  <a:rPr lang="en-US" sz="2400" dirty="0"/>
                  <a:t>reconstructed muon momentum</a:t>
                </a:r>
              </a:p>
              <a:p>
                <a:r>
                  <a:rPr lang="en-US" sz="2400" b="1" dirty="0"/>
                  <a:t>First systematic:  </a:t>
                </a:r>
                <a:r>
                  <a:rPr lang="en-US" sz="2400" dirty="0"/>
                  <a:t>horn-1 0.5 mm Y shift</a:t>
                </a:r>
              </a:p>
              <a:p>
                <a:r>
                  <a:rPr lang="it-IT" sz="2400" b="1" dirty="0"/>
                  <a:t>Test </a:t>
                </a:r>
                <a:r>
                  <a:rPr lang="it-IT" sz="2400" b="1" dirty="0" err="1"/>
                  <a:t>statistics</a:t>
                </a:r>
                <a:r>
                  <a:rPr lang="it-IT" sz="2400" b="1" dirty="0"/>
                  <a:t>:   </a:t>
                </a:r>
                <a14:m>
                  <m:oMath xmlns:m="http://schemas.openxmlformats.org/officeDocument/2006/math">
                    <m:sSup>
                      <m:sSupPr>
                        <m:ctrlPr>
                          <a:rPr lang="it-IT" sz="2400" b="0" i="1" smtClean="0">
                            <a:latin typeface="Cambria Math" panose="02040503050406030204" pitchFamily="18" charset="0"/>
                          </a:rPr>
                        </m:ctrlPr>
                      </m:sSupPr>
                      <m:e>
                        <m:r>
                          <a:rPr lang="it-IT" sz="2400" b="0" i="1" smtClean="0">
                            <a:latin typeface="Cambria Math" panose="02040503050406030204" pitchFamily="18" charset="0"/>
                          </a:rPr>
                          <m:t>𝜒</m:t>
                        </m:r>
                      </m:e>
                      <m:sup>
                        <m:r>
                          <a:rPr lang="it-IT" sz="2400" b="0" i="1" smtClean="0">
                            <a:latin typeface="Cambria Math" panose="02040503050406030204" pitchFamily="18" charset="0"/>
                          </a:rPr>
                          <m:t>2</m:t>
                        </m:r>
                      </m:sup>
                    </m:sSup>
                  </m:oMath>
                </a14:m>
                <a:endParaRPr lang="it-IT" sz="2400" dirty="0"/>
              </a:p>
            </p:txBody>
          </p:sp>
        </mc:Choice>
        <mc:Fallback xmlns="">
          <p:sp>
            <p:nvSpPr>
              <p:cNvPr id="4" name="Segnaposto contenuto 3">
                <a:extLst>
                  <a:ext uri="{FF2B5EF4-FFF2-40B4-BE49-F238E27FC236}">
                    <a16:creationId xmlns:a16="http://schemas.microsoft.com/office/drawing/2014/main" id="{125E40B9-054F-4D79-BD17-68E71C740D01}"/>
                  </a:ext>
                </a:extLst>
              </p:cNvPr>
              <p:cNvSpPr>
                <a:spLocks noGrp="1" noRot="1" noChangeAspect="1" noMove="1" noResize="1" noEditPoints="1" noAdjustHandles="1" noChangeArrowheads="1" noChangeShapeType="1" noTextEdit="1"/>
              </p:cNvSpPr>
              <p:nvPr>
                <p:ph idx="1"/>
              </p:nvPr>
            </p:nvSpPr>
            <p:spPr>
              <a:xfrm>
                <a:off x="901628" y="2314758"/>
                <a:ext cx="10388743" cy="2228484"/>
              </a:xfrm>
              <a:prstGeom prst="rect">
                <a:avLst/>
              </a:prstGeom>
              <a:blipFill>
                <a:blip r:embed="rId2"/>
                <a:stretch>
                  <a:fillRect l="-1702" t="-6027" r="-587"/>
                </a:stretch>
              </a:blipFill>
            </p:spPr>
            <p:txBody>
              <a:bodyPr/>
              <a:lstStyle/>
              <a:p>
                <a:r>
                  <a:rPr lang="it-IT">
                    <a:noFill/>
                  </a:rPr>
                  <a:t> </a:t>
                </a:r>
              </a:p>
            </p:txBody>
          </p:sp>
        </mc:Fallback>
      </mc:AlternateContent>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a:t>
            </a:fld>
            <a:endParaRPr lang="it-IT"/>
          </a:p>
        </p:txBody>
      </p:sp>
    </p:spTree>
    <p:extLst>
      <p:ext uri="{BB962C8B-B14F-4D97-AF65-F5344CB8AC3E}">
        <p14:creationId xmlns:p14="http://schemas.microsoft.com/office/powerpoint/2010/main" val="364070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err="1"/>
              <a:t>Momentum</a:t>
            </a:r>
            <a:r>
              <a:rPr lang="it-IT" dirty="0"/>
              <a:t> </a:t>
            </a:r>
            <a:r>
              <a:rPr lang="it-IT" dirty="0" err="1"/>
              <a:t>reconstruction</a:t>
            </a:r>
            <a:r>
              <a:rPr lang="it-IT" dirty="0"/>
              <a:t> </a:t>
            </a:r>
            <a:r>
              <a:rPr lang="it-IT" dirty="0" err="1"/>
              <a:t>quality</a:t>
            </a:r>
            <a:r>
              <a:rPr lang="it-IT" dirty="0"/>
              <a:t> </a:t>
            </a:r>
            <a:r>
              <a:rPr lang="it-IT" dirty="0" err="1"/>
              <a:t>selection</a:t>
            </a:r>
            <a:endParaRPr lang="it-IT" dirty="0"/>
          </a:p>
        </p:txBody>
      </p:sp>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10</a:t>
            </a:fld>
            <a:endParaRPr lang="it-IT" dirty="0"/>
          </a:p>
        </p:txBody>
      </p:sp>
      <p:pic>
        <p:nvPicPr>
          <p:cNvPr id="11" name="Immagine 10" descr="Immagine che contiene testo&#10;&#10;Descrizione generata automaticamente">
            <a:extLst>
              <a:ext uri="{FF2B5EF4-FFF2-40B4-BE49-F238E27FC236}">
                <a16:creationId xmlns:a16="http://schemas.microsoft.com/office/drawing/2014/main" id="{043CCF36-04FB-4926-AF8C-E60A7C777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53" y="973685"/>
            <a:ext cx="5031631" cy="4910630"/>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BA21B39D-86E9-45A7-A530-96CEA4DD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189" y="973685"/>
            <a:ext cx="5031631" cy="4910630"/>
          </a:xfrm>
          <a:prstGeom prst="rect">
            <a:avLst/>
          </a:prstGeom>
        </p:spPr>
      </p:pic>
      <p:sp>
        <p:nvSpPr>
          <p:cNvPr id="14" name="Freccia a destra 13">
            <a:extLst>
              <a:ext uri="{FF2B5EF4-FFF2-40B4-BE49-F238E27FC236}">
                <a16:creationId xmlns:a16="http://schemas.microsoft.com/office/drawing/2014/main" id="{8E2C2878-3659-4C9E-A6C9-D01C19736AD3}"/>
              </a:ext>
            </a:extLst>
          </p:cNvPr>
          <p:cNvSpPr/>
          <p:nvPr/>
        </p:nvSpPr>
        <p:spPr>
          <a:xfrm>
            <a:off x="5981910" y="3209192"/>
            <a:ext cx="668216" cy="450762"/>
          </a:xfrm>
          <a:prstGeom prst="rightArrow">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28271FFA-97D8-4304-A66E-DDF5B3BEC585}"/>
              </a:ext>
            </a:extLst>
          </p:cNvPr>
          <p:cNvSpPr txBox="1"/>
          <p:nvPr/>
        </p:nvSpPr>
        <p:spPr>
          <a:xfrm>
            <a:off x="1857568" y="5763167"/>
            <a:ext cx="2057400" cy="461665"/>
          </a:xfrm>
          <a:prstGeom prst="rect">
            <a:avLst/>
          </a:prstGeom>
          <a:noFill/>
        </p:spPr>
        <p:txBody>
          <a:bodyPr wrap="square" rtlCol="0">
            <a:spAutoFit/>
          </a:bodyPr>
          <a:lstStyle/>
          <a:p>
            <a:r>
              <a:rPr lang="it-IT" sz="2400" dirty="0"/>
              <a:t>BEFORE CUT</a:t>
            </a:r>
          </a:p>
        </p:txBody>
      </p:sp>
      <p:sp>
        <p:nvSpPr>
          <p:cNvPr id="19" name="CasellaDiTesto 18">
            <a:extLst>
              <a:ext uri="{FF2B5EF4-FFF2-40B4-BE49-F238E27FC236}">
                <a16:creationId xmlns:a16="http://schemas.microsoft.com/office/drawing/2014/main" id="{BD17A377-026C-4F24-BF21-F6E26FA93E1E}"/>
              </a:ext>
            </a:extLst>
          </p:cNvPr>
          <p:cNvSpPr txBox="1"/>
          <p:nvPr/>
        </p:nvSpPr>
        <p:spPr>
          <a:xfrm>
            <a:off x="8328767" y="5731767"/>
            <a:ext cx="1856473" cy="461665"/>
          </a:xfrm>
          <a:prstGeom prst="rect">
            <a:avLst/>
          </a:prstGeom>
          <a:noFill/>
        </p:spPr>
        <p:txBody>
          <a:bodyPr wrap="square" rtlCol="0">
            <a:spAutoFit/>
          </a:bodyPr>
          <a:lstStyle/>
          <a:p>
            <a:r>
              <a:rPr lang="it-IT" sz="2400" dirty="0"/>
              <a:t>AFTER CUT</a:t>
            </a:r>
          </a:p>
        </p:txBody>
      </p:sp>
    </p:spTree>
    <p:extLst>
      <p:ext uri="{BB962C8B-B14F-4D97-AF65-F5344CB8AC3E}">
        <p14:creationId xmlns:p14="http://schemas.microsoft.com/office/powerpoint/2010/main" val="47941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a:t>Chi-</a:t>
            </a:r>
            <a:r>
              <a:rPr lang="it-IT" dirty="0" err="1"/>
              <a:t>squared</a:t>
            </a:r>
            <a:r>
              <a:rPr lang="it-IT" dirty="0"/>
              <a:t> </a:t>
            </a:r>
            <a:r>
              <a:rPr lang="it-IT" dirty="0" err="1"/>
              <a:t>two</a:t>
            </a:r>
            <a:r>
              <a:rPr lang="it-IT" dirty="0"/>
              <a:t>-sample test </a:t>
            </a:r>
            <a:r>
              <a:rPr lang="it-IT" dirty="0" err="1"/>
              <a:t>statistics</a:t>
            </a:r>
            <a:endParaRPr lang="it-IT" dirty="0"/>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11</a:t>
            </a:fld>
            <a:endParaRPr lang="it-IT"/>
          </a:p>
        </p:txBody>
      </p:sp>
      <p:pic>
        <p:nvPicPr>
          <p:cNvPr id="3" name="Immagine 2">
            <a:extLst>
              <a:ext uri="{FF2B5EF4-FFF2-40B4-BE49-F238E27FC236}">
                <a16:creationId xmlns:a16="http://schemas.microsoft.com/office/drawing/2014/main" id="{7AD57D0D-90C5-4F22-8D50-F5698341B473}"/>
              </a:ext>
            </a:extLst>
          </p:cNvPr>
          <p:cNvPicPr>
            <a:picLocks noChangeAspect="1"/>
          </p:cNvPicPr>
          <p:nvPr/>
        </p:nvPicPr>
        <p:blipFill rotWithShape="1">
          <a:blip r:embed="rId2"/>
          <a:srcRect l="43984" t="47639" r="26250" b="33333"/>
          <a:stretch/>
        </p:blipFill>
        <p:spPr>
          <a:xfrm>
            <a:off x="4663695" y="2266111"/>
            <a:ext cx="2864610" cy="1030056"/>
          </a:xfrm>
          <a:prstGeom prst="rect">
            <a:avLst/>
          </a:prstGeom>
          <a:ln w="41275">
            <a:solidFill>
              <a:schemeClr val="accent3"/>
            </a:solidFill>
          </a:ln>
        </p:spPr>
      </p:pic>
      <mc:AlternateContent xmlns:mc="http://schemas.openxmlformats.org/markup-compatibility/2006" xmlns:a14="http://schemas.microsoft.com/office/drawing/2010/main">
        <mc:Choice Requires="a14">
          <p:sp>
            <p:nvSpPr>
              <p:cNvPr id="7" name="Segnaposto contenuto 3">
                <a:extLst>
                  <a:ext uri="{FF2B5EF4-FFF2-40B4-BE49-F238E27FC236}">
                    <a16:creationId xmlns:a16="http://schemas.microsoft.com/office/drawing/2014/main" id="{3989BDD0-CC5B-4719-A8E7-8195257B1280}"/>
                  </a:ext>
                </a:extLst>
              </p:cNvPr>
              <p:cNvSpPr txBox="1">
                <a:spLocks/>
              </p:cNvSpPr>
              <p:nvPr/>
            </p:nvSpPr>
            <p:spPr>
              <a:xfrm>
                <a:off x="1045790" y="3820914"/>
                <a:ext cx="10100420" cy="1030056"/>
              </a:xfrm>
              <a:prstGeom prst="rect">
                <a:avLst/>
              </a:prstGeom>
            </p:spPr>
            <p:txBody>
              <a:bodyPr vert="horz" lIns="0" tIns="0" rIns="0" bIns="0" rtlCol="0">
                <a:norm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Where </a:t>
                </a:r>
                <a:r>
                  <a:rPr lang="en-US" sz="2400" i="1" dirty="0"/>
                  <a:t>k </a:t>
                </a:r>
                <a:r>
                  <a:rPr lang="en-US" sz="2400" dirty="0"/>
                  <a:t>is the number of bins in the histograms and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𝑢</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 </m:t>
                    </m:r>
                  </m:oMath>
                </a14:m>
                <a:r>
                  <a:rPr lang="en-US" sz="2400" dirty="0"/>
                  <a:t>and </a:t>
                </a:r>
                <a14:m>
                  <m:oMath xmlns:m="http://schemas.openxmlformats.org/officeDocument/2006/math">
                    <m:sSub>
                      <m:sSubPr>
                        <m:ctrlPr>
                          <a:rPr lang="it-IT" sz="2400" i="1">
                            <a:latin typeface="Cambria Math" panose="02040503050406030204" pitchFamily="18" charset="0"/>
                          </a:rPr>
                        </m:ctrlPr>
                      </m:sSubPr>
                      <m:e>
                        <m:r>
                          <a:rPr lang="it-IT" sz="2400" b="0" i="1" smtClean="0">
                            <a:latin typeface="Cambria Math" panose="02040503050406030204" pitchFamily="18" charset="0"/>
                          </a:rPr>
                          <m:t>𝑣</m:t>
                        </m:r>
                      </m:e>
                      <m:sub>
                        <m:r>
                          <a:rPr lang="it-IT" sz="2400" i="1">
                            <a:latin typeface="Cambria Math" panose="02040503050406030204" pitchFamily="18" charset="0"/>
                          </a:rPr>
                          <m:t>𝑖</m:t>
                        </m:r>
                      </m:sub>
                    </m:sSub>
                  </m:oMath>
                </a14:m>
                <a:r>
                  <a:rPr lang="en-US" sz="2400" i="1" dirty="0"/>
                  <a:t> </a:t>
                </a:r>
                <a:r>
                  <a:rPr lang="en-US" sz="2400" dirty="0"/>
                  <a:t>are their contents</a:t>
                </a:r>
              </a:p>
              <a:p>
                <a:r>
                  <a:rPr lang="en-US" sz="2400" i="1" dirty="0"/>
                  <a:t>T</a:t>
                </a:r>
                <a:r>
                  <a:rPr lang="en-US" sz="2400" dirty="0"/>
                  <a:t> approximately follows a chi-squared distribution</a:t>
                </a:r>
                <a:endParaRPr lang="en-US" sz="2000" dirty="0"/>
              </a:p>
              <a:p>
                <a:endParaRPr lang="en-US" sz="2000" dirty="0"/>
              </a:p>
              <a:p>
                <a:endParaRPr lang="en-US" sz="2000" dirty="0"/>
              </a:p>
            </p:txBody>
          </p:sp>
        </mc:Choice>
        <mc:Fallback xmlns="">
          <p:sp>
            <p:nvSpPr>
              <p:cNvPr id="7" name="Segnaposto contenuto 3">
                <a:extLst>
                  <a:ext uri="{FF2B5EF4-FFF2-40B4-BE49-F238E27FC236}">
                    <a16:creationId xmlns:a16="http://schemas.microsoft.com/office/drawing/2014/main" id="{3989BDD0-CC5B-4719-A8E7-8195257B1280}"/>
                  </a:ext>
                </a:extLst>
              </p:cNvPr>
              <p:cNvSpPr txBox="1">
                <a:spLocks noRot="1" noChangeAspect="1" noMove="1" noResize="1" noEditPoints="1" noAdjustHandles="1" noChangeArrowheads="1" noChangeShapeType="1" noTextEdit="1"/>
              </p:cNvSpPr>
              <p:nvPr/>
            </p:nvSpPr>
            <p:spPr>
              <a:xfrm>
                <a:off x="1045790" y="3820914"/>
                <a:ext cx="10100420" cy="1030056"/>
              </a:xfrm>
              <a:prstGeom prst="rect">
                <a:avLst/>
              </a:prstGeom>
              <a:blipFill>
                <a:blip r:embed="rId3"/>
                <a:stretch>
                  <a:fillRect l="-1751" t="-13018" r="-845"/>
                </a:stretch>
              </a:blipFill>
            </p:spPr>
            <p:txBody>
              <a:bodyPr/>
              <a:lstStyle/>
              <a:p>
                <a:r>
                  <a:rPr lang="it-IT">
                    <a:noFill/>
                  </a:rPr>
                  <a:t> </a:t>
                </a:r>
              </a:p>
            </p:txBody>
          </p:sp>
        </mc:Fallback>
      </mc:AlternateContent>
    </p:spTree>
    <p:extLst>
      <p:ext uri="{BB962C8B-B14F-4D97-AF65-F5344CB8AC3E}">
        <p14:creationId xmlns:p14="http://schemas.microsoft.com/office/powerpoint/2010/main" val="93118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a:t>Control </a:t>
            </a:r>
            <a:r>
              <a:rPr lang="it-IT" dirty="0" err="1"/>
              <a:t>analysis</a:t>
            </a:r>
            <a:r>
              <a:rPr lang="it-IT" dirty="0"/>
              <a:t>: </a:t>
            </a:r>
            <a:r>
              <a:rPr lang="it-IT" dirty="0" err="1"/>
              <a:t>two</a:t>
            </a:r>
            <a:r>
              <a:rPr lang="it-IT" dirty="0"/>
              <a:t> </a:t>
            </a:r>
            <a:r>
              <a:rPr lang="it-IT" dirty="0" err="1"/>
              <a:t>nominal</a:t>
            </a:r>
            <a:r>
              <a:rPr lang="it-IT" dirty="0"/>
              <a:t> </a:t>
            </a:r>
            <a:r>
              <a:rPr lang="it-IT" dirty="0" err="1"/>
              <a:t>sampes</a:t>
            </a:r>
            <a:endParaRPr lang="it-IT" dirty="0"/>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12</a:t>
            </a:fld>
            <a:endParaRPr lang="it-IT"/>
          </a:p>
        </p:txBody>
      </p:sp>
      <p:pic>
        <p:nvPicPr>
          <p:cNvPr id="8" name="Immagine 7">
            <a:extLst>
              <a:ext uri="{FF2B5EF4-FFF2-40B4-BE49-F238E27FC236}">
                <a16:creationId xmlns:a16="http://schemas.microsoft.com/office/drawing/2014/main" id="{4CD9F931-BD44-404D-9CC3-10323FD13F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850" y="864000"/>
            <a:ext cx="5528150" cy="5395209"/>
          </a:xfrm>
          <a:prstGeom prst="rect">
            <a:avLst/>
          </a:prstGeom>
        </p:spPr>
      </p:pic>
      <mc:AlternateContent xmlns:mc="http://schemas.openxmlformats.org/markup-compatibility/2006" xmlns:a14="http://schemas.microsoft.com/office/drawing/2010/main">
        <mc:Choice Requires="a14">
          <p:sp>
            <p:nvSpPr>
              <p:cNvPr id="9" name="Segnaposto contenuto 3">
                <a:extLst>
                  <a:ext uri="{FF2B5EF4-FFF2-40B4-BE49-F238E27FC236}">
                    <a16:creationId xmlns:a16="http://schemas.microsoft.com/office/drawing/2014/main" id="{B02CBB21-1BC7-4F5C-9D1A-B6D7C1AB9B05}"/>
                  </a:ext>
                </a:extLst>
              </p:cNvPr>
              <p:cNvSpPr>
                <a:spLocks noGrp="1"/>
              </p:cNvSpPr>
              <p:nvPr>
                <p:ph idx="1"/>
              </p:nvPr>
            </p:nvSpPr>
            <p:spPr>
              <a:xfrm>
                <a:off x="6096000" y="2532904"/>
                <a:ext cx="5116927" cy="685800"/>
              </a:xfrm>
              <a:prstGeom prst="rect">
                <a:avLst/>
              </a:prstGeom>
            </p:spPr>
            <p:txBody>
              <a:bodyPr rtlCol="0">
                <a:noAutofit/>
              </a:bodyPr>
              <a:lstStyle/>
              <a:p>
                <a:r>
                  <a:rPr lang="en-US" sz="2000" dirty="0"/>
                  <a:t>We apply the </a:t>
                </a:r>
                <a:r>
                  <a:rPr lang="en-US" sz="2000" i="1" dirty="0"/>
                  <a:t>T  </a:t>
                </a:r>
                <a:r>
                  <a:rPr lang="en-US" sz="2000" dirty="0"/>
                  <a:t>two equally large nominal samples (</a:t>
                </a:r>
                <a14:m>
                  <m:oMath xmlns:m="http://schemas.openxmlformats.org/officeDocument/2006/math">
                    <m:r>
                      <a:rPr lang="it-IT" sz="2000" b="0" i="1" smtClean="0">
                        <a:latin typeface="Cambria Math" panose="02040503050406030204" pitchFamily="18" charset="0"/>
                      </a:rPr>
                      <m:t>∼0.8×</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6</m:t>
                        </m:r>
                      </m:sup>
                    </m:sSup>
                  </m:oMath>
                </a14:m>
                <a:r>
                  <a:rPr lang="en-US" sz="2000" dirty="0"/>
                  <a:t> events):  </a:t>
                </a:r>
              </a:p>
            </p:txBody>
          </p:sp>
        </mc:Choice>
        <mc:Fallback xmlns="">
          <p:sp>
            <p:nvSpPr>
              <p:cNvPr id="9" name="Segnaposto contenuto 3">
                <a:extLst>
                  <a:ext uri="{FF2B5EF4-FFF2-40B4-BE49-F238E27FC236}">
                    <a16:creationId xmlns:a16="http://schemas.microsoft.com/office/drawing/2014/main" id="{B02CBB21-1BC7-4F5C-9D1A-B6D7C1AB9B05}"/>
                  </a:ext>
                </a:extLst>
              </p:cNvPr>
              <p:cNvSpPr>
                <a:spLocks noGrp="1" noRot="1" noChangeAspect="1" noMove="1" noResize="1" noEditPoints="1" noAdjustHandles="1" noChangeArrowheads="1" noChangeShapeType="1" noTextEdit="1"/>
              </p:cNvSpPr>
              <p:nvPr>
                <p:ph idx="1"/>
              </p:nvPr>
            </p:nvSpPr>
            <p:spPr>
              <a:xfrm>
                <a:off x="6096000" y="2532904"/>
                <a:ext cx="5116927" cy="685800"/>
              </a:xfrm>
              <a:prstGeom prst="rect">
                <a:avLst/>
              </a:prstGeom>
              <a:blipFill>
                <a:blip r:embed="rId3"/>
                <a:stretch>
                  <a:fillRect l="-2861" t="-16071" b="-2679"/>
                </a:stretch>
              </a:blipFill>
            </p:spPr>
            <p:txBody>
              <a:bodyPr/>
              <a:lstStyle/>
              <a:p>
                <a:r>
                  <a:rPr lang="it-IT">
                    <a:noFill/>
                  </a:rPr>
                  <a:t> </a:t>
                </a:r>
              </a:p>
            </p:txBody>
          </p:sp>
        </mc:Fallback>
      </mc:AlternateContent>
      <p:grpSp>
        <p:nvGrpSpPr>
          <p:cNvPr id="4" name="Gruppo 3">
            <a:extLst>
              <a:ext uri="{FF2B5EF4-FFF2-40B4-BE49-F238E27FC236}">
                <a16:creationId xmlns:a16="http://schemas.microsoft.com/office/drawing/2014/main" id="{BE71FBAE-2DD3-42CD-81FA-2200C6313F79}"/>
              </a:ext>
            </a:extLst>
          </p:cNvPr>
          <p:cNvGrpSpPr/>
          <p:nvPr/>
        </p:nvGrpSpPr>
        <p:grpSpPr>
          <a:xfrm>
            <a:off x="6231851" y="3675487"/>
            <a:ext cx="4609091" cy="685800"/>
            <a:chOff x="7020934" y="3545406"/>
            <a:chExt cx="4609091" cy="685800"/>
          </a:xfrm>
        </p:grpSpPr>
        <p:pic>
          <p:nvPicPr>
            <p:cNvPr id="3" name="Immagine 2">
              <a:extLst>
                <a:ext uri="{FF2B5EF4-FFF2-40B4-BE49-F238E27FC236}">
                  <a16:creationId xmlns:a16="http://schemas.microsoft.com/office/drawing/2014/main" id="{2EE3C70A-003D-4589-B2B2-88846A51BC32}"/>
                </a:ext>
              </a:extLst>
            </p:cNvPr>
            <p:cNvPicPr>
              <a:picLocks noChangeAspect="1"/>
            </p:cNvPicPr>
            <p:nvPr/>
          </p:nvPicPr>
          <p:blipFill rotWithShape="1">
            <a:blip r:embed="rId4"/>
            <a:srcRect l="41406" t="48333" r="40799" b="41667"/>
            <a:stretch/>
          </p:blipFill>
          <p:spPr>
            <a:xfrm>
              <a:off x="7020934" y="3545406"/>
              <a:ext cx="2169587" cy="685800"/>
            </a:xfrm>
            <a:prstGeom prst="rect">
              <a:avLst/>
            </a:prstGeom>
          </p:spPr>
        </p:pic>
        <p:pic>
          <p:nvPicPr>
            <p:cNvPr id="11" name="Immagine 10">
              <a:extLst>
                <a:ext uri="{FF2B5EF4-FFF2-40B4-BE49-F238E27FC236}">
                  <a16:creationId xmlns:a16="http://schemas.microsoft.com/office/drawing/2014/main" id="{2A5267DC-1BBB-4A37-B6A7-44C6C1EE630C}"/>
                </a:ext>
              </a:extLst>
            </p:cNvPr>
            <p:cNvPicPr>
              <a:picLocks noChangeAspect="1"/>
            </p:cNvPicPr>
            <p:nvPr/>
          </p:nvPicPr>
          <p:blipFill rotWithShape="1">
            <a:blip r:embed="rId4"/>
            <a:srcRect l="70138" t="48333" r="7969" b="41667"/>
            <a:stretch/>
          </p:blipFill>
          <p:spPr>
            <a:xfrm>
              <a:off x="8960912" y="3545406"/>
              <a:ext cx="2669113" cy="685800"/>
            </a:xfrm>
            <a:prstGeom prst="rect">
              <a:avLst/>
            </a:prstGeom>
          </p:spPr>
        </p:pic>
      </p:grpSp>
      <p:sp>
        <p:nvSpPr>
          <p:cNvPr id="5" name="Rettangolo 4">
            <a:extLst>
              <a:ext uri="{FF2B5EF4-FFF2-40B4-BE49-F238E27FC236}">
                <a16:creationId xmlns:a16="http://schemas.microsoft.com/office/drawing/2014/main" id="{F2F78C9A-0084-4529-9906-0EBB18CA6FA3}"/>
              </a:ext>
            </a:extLst>
          </p:cNvPr>
          <p:cNvSpPr/>
          <p:nvPr/>
        </p:nvSpPr>
        <p:spPr>
          <a:xfrm>
            <a:off x="6119161" y="3675486"/>
            <a:ext cx="4721781" cy="571917"/>
          </a:xfrm>
          <a:prstGeom prst="rect">
            <a:avLst/>
          </a:prstGeom>
          <a:solidFill>
            <a:schemeClr val="accent6">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1101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a:t>Control </a:t>
            </a:r>
            <a:r>
              <a:rPr lang="it-IT" dirty="0" err="1"/>
              <a:t>analysis</a:t>
            </a:r>
            <a:r>
              <a:rPr lang="it-IT" dirty="0"/>
              <a:t>: </a:t>
            </a:r>
            <a:r>
              <a:rPr lang="it-IT" dirty="0" err="1"/>
              <a:t>ideal</a:t>
            </a:r>
            <a:r>
              <a:rPr lang="it-IT" dirty="0"/>
              <a:t> </a:t>
            </a:r>
            <a:r>
              <a:rPr lang="it-IT" dirty="0" err="1"/>
              <a:t>selection</a:t>
            </a:r>
            <a:endParaRPr lang="it-IT" dirty="0"/>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13</a:t>
            </a:fld>
            <a:endParaRPr lang="it-IT"/>
          </a:p>
        </p:txBody>
      </p:sp>
      <p:pic>
        <p:nvPicPr>
          <p:cNvPr id="8" name="Immagine 7">
            <a:extLst>
              <a:ext uri="{FF2B5EF4-FFF2-40B4-BE49-F238E27FC236}">
                <a16:creationId xmlns:a16="http://schemas.microsoft.com/office/drawing/2014/main" id="{4CD9F931-BD44-404D-9CC3-10323FD13F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7850" y="864000"/>
            <a:ext cx="5528150" cy="5395208"/>
          </a:xfrm>
          <a:prstGeom prst="rect">
            <a:avLst/>
          </a:prstGeom>
        </p:spPr>
      </p:pic>
      <p:sp>
        <p:nvSpPr>
          <p:cNvPr id="9" name="Segnaposto contenuto 3">
            <a:extLst>
              <a:ext uri="{FF2B5EF4-FFF2-40B4-BE49-F238E27FC236}">
                <a16:creationId xmlns:a16="http://schemas.microsoft.com/office/drawing/2014/main" id="{B02CBB21-1BC7-4F5C-9D1A-B6D7C1AB9B05}"/>
              </a:ext>
            </a:extLst>
          </p:cNvPr>
          <p:cNvSpPr>
            <a:spLocks noGrp="1"/>
          </p:cNvSpPr>
          <p:nvPr>
            <p:ph idx="1"/>
          </p:nvPr>
        </p:nvSpPr>
        <p:spPr>
          <a:xfrm>
            <a:off x="6096000" y="1910600"/>
            <a:ext cx="5528150" cy="1922545"/>
          </a:xfrm>
          <a:prstGeom prst="rect">
            <a:avLst/>
          </a:prstGeom>
        </p:spPr>
        <p:txBody>
          <a:bodyPr rtlCol="0">
            <a:normAutofit/>
          </a:bodyPr>
          <a:lstStyle/>
          <a:p>
            <a:r>
              <a:rPr lang="en-US" dirty="0"/>
              <a:t>We applied </a:t>
            </a:r>
            <a:r>
              <a:rPr lang="en-US" i="1" dirty="0"/>
              <a:t>T</a:t>
            </a:r>
            <a:r>
              <a:rPr lang="en-US" dirty="0"/>
              <a:t> the test to the true Monte Carlo momenta from the nominal and shifted samples.</a:t>
            </a:r>
          </a:p>
          <a:p>
            <a:r>
              <a:rPr lang="en-US" dirty="0"/>
              <a:t> A fiducial cut was applied by selecting  events whose true interaction position was in the fiducial volume</a:t>
            </a:r>
          </a:p>
          <a:p>
            <a:r>
              <a:rPr lang="en-US" dirty="0"/>
              <a:t>This was done in order to gauge what the best possible p-value (i.e. the smallest and most decisive) might be:</a:t>
            </a:r>
            <a:endParaRPr lang="it-IT" dirty="0"/>
          </a:p>
        </p:txBody>
      </p:sp>
      <p:pic>
        <p:nvPicPr>
          <p:cNvPr id="7" name="Immagine 6">
            <a:extLst>
              <a:ext uri="{FF2B5EF4-FFF2-40B4-BE49-F238E27FC236}">
                <a16:creationId xmlns:a16="http://schemas.microsoft.com/office/drawing/2014/main" id="{46BDBE73-7A01-468F-9DBC-B49E9EB365DF}"/>
              </a:ext>
            </a:extLst>
          </p:cNvPr>
          <p:cNvPicPr>
            <a:picLocks noChangeAspect="1"/>
          </p:cNvPicPr>
          <p:nvPr/>
        </p:nvPicPr>
        <p:blipFill rotWithShape="1">
          <a:blip r:embed="rId3"/>
          <a:srcRect l="34063" t="59028" r="45469" b="34400"/>
          <a:stretch/>
        </p:blipFill>
        <p:spPr>
          <a:xfrm>
            <a:off x="6408300" y="4091469"/>
            <a:ext cx="2495550" cy="450762"/>
          </a:xfrm>
          <a:prstGeom prst="rect">
            <a:avLst/>
          </a:prstGeom>
        </p:spPr>
      </p:pic>
      <p:pic>
        <p:nvPicPr>
          <p:cNvPr id="13" name="Immagine 12">
            <a:extLst>
              <a:ext uri="{FF2B5EF4-FFF2-40B4-BE49-F238E27FC236}">
                <a16:creationId xmlns:a16="http://schemas.microsoft.com/office/drawing/2014/main" id="{046FA78D-B38B-4EC2-A8F1-34DFA0294F7E}"/>
              </a:ext>
            </a:extLst>
          </p:cNvPr>
          <p:cNvPicPr>
            <a:picLocks noChangeAspect="1"/>
          </p:cNvPicPr>
          <p:nvPr/>
        </p:nvPicPr>
        <p:blipFill rotWithShape="1">
          <a:blip r:embed="rId3"/>
          <a:srcRect l="65655" t="59028" r="15703" b="34400"/>
          <a:stretch/>
        </p:blipFill>
        <p:spPr>
          <a:xfrm>
            <a:off x="9039025" y="4091469"/>
            <a:ext cx="2272825" cy="450762"/>
          </a:xfrm>
          <a:prstGeom prst="rect">
            <a:avLst/>
          </a:prstGeom>
        </p:spPr>
      </p:pic>
      <p:sp>
        <p:nvSpPr>
          <p:cNvPr id="14" name="Rettangolo 13">
            <a:extLst>
              <a:ext uri="{FF2B5EF4-FFF2-40B4-BE49-F238E27FC236}">
                <a16:creationId xmlns:a16="http://schemas.microsoft.com/office/drawing/2014/main" id="{32A8A178-0C80-4448-B6C6-540BBE32F141}"/>
              </a:ext>
            </a:extLst>
          </p:cNvPr>
          <p:cNvSpPr/>
          <p:nvPr/>
        </p:nvSpPr>
        <p:spPr>
          <a:xfrm>
            <a:off x="6252150" y="4017476"/>
            <a:ext cx="5215850" cy="685800"/>
          </a:xfrm>
          <a:prstGeom prst="rect">
            <a:avLst/>
          </a:prstGeom>
          <a:solidFill>
            <a:schemeClr val="accent6">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EAD35783-4461-46A9-93E4-A67A0057FAE3}"/>
                  </a:ext>
                </a:extLst>
              </p:cNvPr>
              <p:cNvSpPr txBox="1"/>
              <p:nvPr/>
            </p:nvSpPr>
            <p:spPr>
              <a:xfrm>
                <a:off x="6408300" y="4830500"/>
                <a:ext cx="4903550" cy="646331"/>
              </a:xfrm>
              <a:prstGeom prst="rect">
                <a:avLst/>
              </a:prstGeom>
              <a:noFill/>
            </p:spPr>
            <p:txBody>
              <a:bodyPr wrap="square" rtlCol="0">
                <a:spAutoFit/>
              </a:bodyPr>
              <a:lstStyle/>
              <a:p>
                <a:r>
                  <a:rPr lang="it-IT" dirty="0">
                    <a:solidFill>
                      <a:schemeClr val="accent6"/>
                    </a:solidFill>
                  </a:rPr>
                  <a:t>Note: </a:t>
                </a:r>
                <a:r>
                  <a:rPr lang="it-IT" dirty="0"/>
                  <a:t>in </a:t>
                </a:r>
                <a:r>
                  <a:rPr lang="it-IT" dirty="0" err="1"/>
                  <a:t>principle</a:t>
                </a:r>
                <a:r>
                  <a:rPr lang="it-IT" dirty="0"/>
                  <a:t> no p-</a:t>
                </a:r>
                <a:r>
                  <a:rPr lang="it-IT" dirty="0" err="1"/>
                  <a:t>value</a:t>
                </a:r>
                <a:r>
                  <a:rPr lang="it-IT" dirty="0"/>
                  <a:t> </a:t>
                </a:r>
                <a:r>
                  <a:rPr lang="it-IT" dirty="0" err="1"/>
                  <a:t>should</a:t>
                </a:r>
                <a:r>
                  <a:rPr lang="it-IT" dirty="0"/>
                  <a:t> be </a:t>
                </a:r>
                <a:r>
                  <a:rPr lang="it-IT" dirty="0" err="1"/>
                  <a:t>smaller</a:t>
                </a:r>
                <a:r>
                  <a:rPr lang="it-IT" dirty="0"/>
                  <a:t> </a:t>
                </a:r>
                <a:r>
                  <a:rPr lang="it-IT" dirty="0" err="1"/>
                  <a:t>than</a:t>
                </a:r>
                <a:r>
                  <a:rPr lang="it-IT" dirty="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𝑝</m:t>
                        </m:r>
                      </m:e>
                      <m:sub>
                        <m:r>
                          <a:rPr lang="it-IT" b="0" i="1" smtClean="0">
                            <a:latin typeface="Cambria Math" panose="02040503050406030204" pitchFamily="18" charset="0"/>
                          </a:rPr>
                          <m:t>𝑡𝑟𝑢𝑡h</m:t>
                        </m:r>
                      </m:sub>
                    </m:sSub>
                  </m:oMath>
                </a14:m>
                <a:endParaRPr lang="it-IT" dirty="0"/>
              </a:p>
            </p:txBody>
          </p:sp>
        </mc:Choice>
        <mc:Fallback xmlns="">
          <p:sp>
            <p:nvSpPr>
              <p:cNvPr id="10" name="CasellaDiTesto 9">
                <a:extLst>
                  <a:ext uri="{FF2B5EF4-FFF2-40B4-BE49-F238E27FC236}">
                    <a16:creationId xmlns:a16="http://schemas.microsoft.com/office/drawing/2014/main" id="{EAD35783-4461-46A9-93E4-A67A0057FAE3}"/>
                  </a:ext>
                </a:extLst>
              </p:cNvPr>
              <p:cNvSpPr txBox="1">
                <a:spLocks noRot="1" noChangeAspect="1" noMove="1" noResize="1" noEditPoints="1" noAdjustHandles="1" noChangeArrowheads="1" noChangeShapeType="1" noTextEdit="1"/>
              </p:cNvSpPr>
              <p:nvPr/>
            </p:nvSpPr>
            <p:spPr>
              <a:xfrm>
                <a:off x="6408300" y="4830500"/>
                <a:ext cx="4903550" cy="646331"/>
              </a:xfrm>
              <a:prstGeom prst="rect">
                <a:avLst/>
              </a:prstGeom>
              <a:blipFill>
                <a:blip r:embed="rId4"/>
                <a:stretch>
                  <a:fillRect l="-994" t="-4717" b="-14151"/>
                </a:stretch>
              </a:blipFill>
            </p:spPr>
            <p:txBody>
              <a:bodyPr/>
              <a:lstStyle/>
              <a:p>
                <a:r>
                  <a:rPr lang="it-IT">
                    <a:noFill/>
                  </a:rPr>
                  <a:t> </a:t>
                </a:r>
              </a:p>
            </p:txBody>
          </p:sp>
        </mc:Fallback>
      </mc:AlternateContent>
    </p:spTree>
    <p:extLst>
      <p:ext uri="{BB962C8B-B14F-4D97-AF65-F5344CB8AC3E}">
        <p14:creationId xmlns:p14="http://schemas.microsoft.com/office/powerpoint/2010/main" val="1452943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err="1"/>
              <a:t>Results</a:t>
            </a:r>
            <a:r>
              <a:rPr lang="it-IT" dirty="0"/>
              <a:t>: </a:t>
            </a:r>
            <a:r>
              <a:rPr lang="it-IT" dirty="0" err="1"/>
              <a:t>fiducial</a:t>
            </a:r>
            <a:r>
              <a:rPr lang="it-IT" dirty="0"/>
              <a:t> + </a:t>
            </a:r>
            <a:r>
              <a:rPr lang="it-IT" dirty="0" err="1"/>
              <a:t>reconstruction</a:t>
            </a:r>
            <a:endParaRPr lang="it-IT" dirty="0"/>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14</a:t>
            </a:fld>
            <a:endParaRPr lang="it-IT"/>
          </a:p>
        </p:txBody>
      </p:sp>
      <p:pic>
        <p:nvPicPr>
          <p:cNvPr id="8" name="Immagine 7">
            <a:extLst>
              <a:ext uri="{FF2B5EF4-FFF2-40B4-BE49-F238E27FC236}">
                <a16:creationId xmlns:a16="http://schemas.microsoft.com/office/drawing/2014/main" id="{4CD9F931-BD44-404D-9CC3-10323FD13F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7890" y="788547"/>
            <a:ext cx="5528149" cy="5395208"/>
          </a:xfrm>
          <a:prstGeom prst="rect">
            <a:avLst/>
          </a:prstGeom>
        </p:spPr>
      </p:pic>
      <p:pic>
        <p:nvPicPr>
          <p:cNvPr id="3" name="Immagine 2">
            <a:extLst>
              <a:ext uri="{FF2B5EF4-FFF2-40B4-BE49-F238E27FC236}">
                <a16:creationId xmlns:a16="http://schemas.microsoft.com/office/drawing/2014/main" id="{071A8DD5-965A-4028-9933-363146ECB136}"/>
              </a:ext>
            </a:extLst>
          </p:cNvPr>
          <p:cNvPicPr>
            <a:picLocks noChangeAspect="1"/>
          </p:cNvPicPr>
          <p:nvPr/>
        </p:nvPicPr>
        <p:blipFill rotWithShape="1">
          <a:blip r:embed="rId3"/>
          <a:srcRect l="28989" t="58205" r="44387" b="31923"/>
          <a:stretch/>
        </p:blipFill>
        <p:spPr>
          <a:xfrm>
            <a:off x="7372415" y="2809144"/>
            <a:ext cx="3245909" cy="677007"/>
          </a:xfrm>
          <a:prstGeom prst="rect">
            <a:avLst/>
          </a:prstGeom>
        </p:spPr>
      </p:pic>
      <p:pic>
        <p:nvPicPr>
          <p:cNvPr id="11" name="Immagine 10">
            <a:extLst>
              <a:ext uri="{FF2B5EF4-FFF2-40B4-BE49-F238E27FC236}">
                <a16:creationId xmlns:a16="http://schemas.microsoft.com/office/drawing/2014/main" id="{44C81925-D5F0-4D0B-A388-F159E7734287}"/>
              </a:ext>
            </a:extLst>
          </p:cNvPr>
          <p:cNvPicPr>
            <a:picLocks noChangeAspect="1"/>
          </p:cNvPicPr>
          <p:nvPr/>
        </p:nvPicPr>
        <p:blipFill rotWithShape="1">
          <a:blip r:embed="rId3"/>
          <a:srcRect l="74638" t="58205" r="8601" b="31923"/>
          <a:stretch/>
        </p:blipFill>
        <p:spPr>
          <a:xfrm>
            <a:off x="7372416" y="3393561"/>
            <a:ext cx="2043560" cy="677007"/>
          </a:xfrm>
          <a:prstGeom prst="rect">
            <a:avLst/>
          </a:prstGeom>
        </p:spPr>
      </p:pic>
      <p:sp>
        <p:nvSpPr>
          <p:cNvPr id="12" name="Rettangolo 11">
            <a:extLst>
              <a:ext uri="{FF2B5EF4-FFF2-40B4-BE49-F238E27FC236}">
                <a16:creationId xmlns:a16="http://schemas.microsoft.com/office/drawing/2014/main" id="{1B9EA13A-59B7-41F1-AF3F-2AFB61D1F1E7}"/>
              </a:ext>
            </a:extLst>
          </p:cNvPr>
          <p:cNvSpPr/>
          <p:nvPr/>
        </p:nvSpPr>
        <p:spPr>
          <a:xfrm>
            <a:off x="7331382" y="2776538"/>
            <a:ext cx="3245909" cy="1304924"/>
          </a:xfrm>
          <a:prstGeom prst="rect">
            <a:avLst/>
          </a:prstGeom>
          <a:solidFill>
            <a:schemeClr val="accent6">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39166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err="1"/>
              <a:t>Results</a:t>
            </a:r>
            <a:r>
              <a:rPr lang="it-IT" dirty="0"/>
              <a:t>: </a:t>
            </a:r>
            <a:r>
              <a:rPr lang="it-IT" dirty="0" err="1"/>
              <a:t>fiducial</a:t>
            </a:r>
            <a:r>
              <a:rPr lang="it-IT" dirty="0"/>
              <a:t> + </a:t>
            </a:r>
            <a:r>
              <a:rPr lang="it-IT" dirty="0" err="1"/>
              <a:t>reconstuction</a:t>
            </a:r>
            <a:r>
              <a:rPr lang="it-IT" dirty="0"/>
              <a:t> + </a:t>
            </a:r>
            <a:r>
              <a:rPr lang="it-IT" dirty="0" err="1"/>
              <a:t>quality</a:t>
            </a:r>
            <a:endParaRPr lang="it-IT" dirty="0"/>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15</a:t>
            </a:fld>
            <a:endParaRPr lang="it-IT"/>
          </a:p>
        </p:txBody>
      </p:sp>
      <p:sp>
        <p:nvSpPr>
          <p:cNvPr id="9" name="Segnaposto contenuto 3">
            <a:extLst>
              <a:ext uri="{FF2B5EF4-FFF2-40B4-BE49-F238E27FC236}">
                <a16:creationId xmlns:a16="http://schemas.microsoft.com/office/drawing/2014/main" id="{B02CBB21-1BC7-4F5C-9D1A-B6D7C1AB9B05}"/>
              </a:ext>
            </a:extLst>
          </p:cNvPr>
          <p:cNvSpPr>
            <a:spLocks noGrp="1"/>
          </p:cNvSpPr>
          <p:nvPr>
            <p:ph idx="1"/>
          </p:nvPr>
        </p:nvSpPr>
        <p:spPr>
          <a:xfrm>
            <a:off x="6244670" y="2397568"/>
            <a:ext cx="5379480" cy="712177"/>
          </a:xfrm>
          <a:prstGeom prst="rect">
            <a:avLst/>
          </a:prstGeom>
        </p:spPr>
        <p:txBody>
          <a:bodyPr rtlCol="0">
            <a:noAutofit/>
          </a:bodyPr>
          <a:lstStyle/>
          <a:p>
            <a:r>
              <a:rPr lang="en-US" sz="2000" dirty="0"/>
              <a:t>We repeat the procedure by applying the quality cut to both samples:</a:t>
            </a:r>
            <a:endParaRPr lang="it-IT" sz="2000" dirty="0"/>
          </a:p>
        </p:txBody>
      </p:sp>
      <p:pic>
        <p:nvPicPr>
          <p:cNvPr id="4" name="Immagine 3">
            <a:extLst>
              <a:ext uri="{FF2B5EF4-FFF2-40B4-BE49-F238E27FC236}">
                <a16:creationId xmlns:a16="http://schemas.microsoft.com/office/drawing/2014/main" id="{D24C8E6C-6FDE-457E-A302-4170042B2E4B}"/>
              </a:ext>
            </a:extLst>
          </p:cNvPr>
          <p:cNvPicPr>
            <a:picLocks noChangeAspect="1"/>
          </p:cNvPicPr>
          <p:nvPr/>
        </p:nvPicPr>
        <p:blipFill rotWithShape="1">
          <a:blip r:embed="rId2"/>
          <a:srcRect l="29134" t="33394" r="43374" b="56222"/>
          <a:stretch/>
        </p:blipFill>
        <p:spPr>
          <a:xfrm>
            <a:off x="7258546" y="3478911"/>
            <a:ext cx="3351727" cy="712177"/>
          </a:xfrm>
          <a:prstGeom prst="rect">
            <a:avLst/>
          </a:prstGeom>
        </p:spPr>
      </p:pic>
      <p:pic>
        <p:nvPicPr>
          <p:cNvPr id="10" name="Immagine 9">
            <a:extLst>
              <a:ext uri="{FF2B5EF4-FFF2-40B4-BE49-F238E27FC236}">
                <a16:creationId xmlns:a16="http://schemas.microsoft.com/office/drawing/2014/main" id="{FEA8F4D1-201A-4918-BD02-C678CCACC37E}"/>
              </a:ext>
            </a:extLst>
          </p:cNvPr>
          <p:cNvPicPr>
            <a:picLocks noChangeAspect="1"/>
          </p:cNvPicPr>
          <p:nvPr/>
        </p:nvPicPr>
        <p:blipFill rotWithShape="1">
          <a:blip r:embed="rId2"/>
          <a:srcRect l="73317" t="33394" r="8340" b="56222"/>
          <a:stretch/>
        </p:blipFill>
        <p:spPr>
          <a:xfrm>
            <a:off x="7181458" y="4104343"/>
            <a:ext cx="2236281" cy="712177"/>
          </a:xfrm>
          <a:prstGeom prst="rect">
            <a:avLst/>
          </a:prstGeom>
        </p:spPr>
      </p:pic>
      <p:sp>
        <p:nvSpPr>
          <p:cNvPr id="13" name="Rettangolo 12">
            <a:extLst>
              <a:ext uri="{FF2B5EF4-FFF2-40B4-BE49-F238E27FC236}">
                <a16:creationId xmlns:a16="http://schemas.microsoft.com/office/drawing/2014/main" id="{DF5DEEFC-D867-4C28-92D1-1213A72C595C}"/>
              </a:ext>
            </a:extLst>
          </p:cNvPr>
          <p:cNvSpPr/>
          <p:nvPr/>
        </p:nvSpPr>
        <p:spPr>
          <a:xfrm>
            <a:off x="7311454" y="3538626"/>
            <a:ext cx="3245909" cy="1304924"/>
          </a:xfrm>
          <a:prstGeom prst="rect">
            <a:avLst/>
          </a:prstGeom>
          <a:solidFill>
            <a:schemeClr val="accent6">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29A258AC-C8C1-427B-8EB3-1CFC8D3B57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7890" y="788547"/>
            <a:ext cx="5528149" cy="5395207"/>
          </a:xfrm>
          <a:prstGeom prst="rect">
            <a:avLst/>
          </a:prstGeom>
        </p:spPr>
      </p:pic>
    </p:spTree>
    <p:extLst>
      <p:ext uri="{BB962C8B-B14F-4D97-AF65-F5344CB8AC3E}">
        <p14:creationId xmlns:p14="http://schemas.microsoft.com/office/powerpoint/2010/main" val="50524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a:t>P-VALUE </a:t>
            </a:r>
            <a:r>
              <a:rPr lang="it-IT" dirty="0" err="1"/>
              <a:t>EVOLUtion</a:t>
            </a:r>
            <a:r>
              <a:rPr lang="it-IT" dirty="0"/>
              <a:t> with the sample</a:t>
            </a:r>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16</a:t>
            </a:fld>
            <a:endParaRPr lang="it-IT"/>
          </a:p>
        </p:txBody>
      </p:sp>
      <p:pic>
        <p:nvPicPr>
          <p:cNvPr id="11" name="Immagine 10" descr="Immagine che contiene testo, mappa&#10;&#10;Descrizione generata automaticamente">
            <a:extLst>
              <a:ext uri="{FF2B5EF4-FFF2-40B4-BE49-F238E27FC236}">
                <a16:creationId xmlns:a16="http://schemas.microsoft.com/office/drawing/2014/main" id="{C84BD031-5F3B-4187-9526-6CDA175E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45" y="1424324"/>
            <a:ext cx="3513493" cy="3429000"/>
          </a:xfrm>
          <a:prstGeom prst="rect">
            <a:avLst/>
          </a:prstGeom>
        </p:spPr>
      </p:pic>
      <p:pic>
        <p:nvPicPr>
          <p:cNvPr id="14" name="Immagine 13" descr="Immagine che contiene testo, mappa&#10;&#10;Descrizione generata automaticamente">
            <a:extLst>
              <a:ext uri="{FF2B5EF4-FFF2-40B4-BE49-F238E27FC236}">
                <a16:creationId xmlns:a16="http://schemas.microsoft.com/office/drawing/2014/main" id="{2435767B-DE8C-46BA-8165-1392EB745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253" y="1424324"/>
            <a:ext cx="3513492" cy="3428999"/>
          </a:xfrm>
          <a:prstGeom prst="rect">
            <a:avLst/>
          </a:prstGeom>
        </p:spPr>
      </p:pic>
      <p:pic>
        <p:nvPicPr>
          <p:cNvPr id="16" name="Immagine 15" descr="Immagine che contiene testo, mappa&#10;&#10;Descrizione generata automaticamente">
            <a:extLst>
              <a:ext uri="{FF2B5EF4-FFF2-40B4-BE49-F238E27FC236}">
                <a16:creationId xmlns:a16="http://schemas.microsoft.com/office/drawing/2014/main" id="{78D2349F-1735-40B4-B65E-79FB269CB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328" y="1424323"/>
            <a:ext cx="3513492" cy="3428999"/>
          </a:xfrm>
          <a:prstGeom prst="rect">
            <a:avLst/>
          </a:prstGeom>
        </p:spPr>
      </p:pic>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AE57F9D0-633A-4966-953D-2CF114CBBB97}"/>
                  </a:ext>
                </a:extLst>
              </p:cNvPr>
              <p:cNvSpPr txBox="1"/>
              <p:nvPr/>
            </p:nvSpPr>
            <p:spPr>
              <a:xfrm>
                <a:off x="564945" y="5044372"/>
                <a:ext cx="1106210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we should expect, as the samples become larger the </a:t>
                </a:r>
                <a14:m>
                  <m:oMath xmlns:m="http://schemas.openxmlformats.org/officeDocument/2006/math">
                    <m:sSup>
                      <m:sSupPr>
                        <m:ctrlPr>
                          <a:rPr lang="it-IT" b="0" i="1" smtClean="0">
                            <a:latin typeface="Cambria Math" panose="02040503050406030204" pitchFamily="18" charset="0"/>
                          </a:rPr>
                        </m:ctrlPr>
                      </m:sSupPr>
                      <m:e>
                        <m:r>
                          <a:rPr lang="it-IT" b="0" i="1" smtClean="0">
                            <a:latin typeface="Cambria Math" panose="02040503050406030204" pitchFamily="18" charset="0"/>
                          </a:rPr>
                          <m:t>𝜒</m:t>
                        </m:r>
                      </m:e>
                      <m:sup>
                        <m:r>
                          <a:rPr lang="it-IT" b="0" i="1" smtClean="0">
                            <a:latin typeface="Cambria Math" panose="02040503050406030204" pitchFamily="18" charset="0"/>
                          </a:rPr>
                          <m:t>2</m:t>
                        </m:r>
                      </m:sup>
                    </m:sSup>
                  </m:oMath>
                </a14:m>
                <a:r>
                  <a:rPr lang="en-US" dirty="0"/>
                  <a:t> and number of </a:t>
                </a:r>
                <a14:m>
                  <m:oMath xmlns:m="http://schemas.openxmlformats.org/officeDocument/2006/math">
                    <m:r>
                      <a:rPr lang="it-IT" b="0" i="1" smtClean="0">
                        <a:latin typeface="Cambria Math" panose="02040503050406030204" pitchFamily="18" charset="0"/>
                      </a:rPr>
                      <m:t>𝜎</m:t>
                    </m:r>
                  </m:oMath>
                </a14:m>
                <a:r>
                  <a:rPr lang="en-US" dirty="0"/>
                  <a:t>’s increase, while the p-value decreases.</a:t>
                </a:r>
              </a:p>
              <a:p>
                <a:pPr marL="285750" indent="-285750">
                  <a:buFont typeface="Arial" panose="020B0604020202020204" pitchFamily="34" charset="0"/>
                  <a:buChar char="•"/>
                </a:pPr>
                <a:r>
                  <a:rPr lang="en-US" dirty="0"/>
                  <a:t>With a sample grater than 1.2 million events, comparable to (even if smaller) that the one expected during a week of data taking, is possible to identify the beam anomaly with a confidence level corresponding to more than 3</a:t>
                </a:r>
                <a14:m>
                  <m:oMath xmlns:m="http://schemas.openxmlformats.org/officeDocument/2006/math">
                    <m:r>
                      <a:rPr lang="it-IT" b="0" i="1" smtClean="0">
                        <a:latin typeface="Cambria Math" panose="02040503050406030204" pitchFamily="18" charset="0"/>
                      </a:rPr>
                      <m:t>𝜎</m:t>
                    </m:r>
                  </m:oMath>
                </a14:m>
                <a:endParaRPr lang="it-IT" dirty="0"/>
              </a:p>
            </p:txBody>
          </p:sp>
        </mc:Choice>
        <mc:Fallback xmlns="">
          <p:sp>
            <p:nvSpPr>
              <p:cNvPr id="17" name="CasellaDiTesto 16">
                <a:extLst>
                  <a:ext uri="{FF2B5EF4-FFF2-40B4-BE49-F238E27FC236}">
                    <a16:creationId xmlns:a16="http://schemas.microsoft.com/office/drawing/2014/main" id="{AE57F9D0-633A-4966-953D-2CF114CBBB97}"/>
                  </a:ext>
                </a:extLst>
              </p:cNvPr>
              <p:cNvSpPr txBox="1">
                <a:spLocks noRot="1" noChangeAspect="1" noMove="1" noResize="1" noEditPoints="1" noAdjustHandles="1" noChangeArrowheads="1" noChangeShapeType="1" noTextEdit="1"/>
              </p:cNvSpPr>
              <p:nvPr/>
            </p:nvSpPr>
            <p:spPr>
              <a:xfrm>
                <a:off x="564945" y="5044372"/>
                <a:ext cx="11062109" cy="923330"/>
              </a:xfrm>
              <a:prstGeom prst="rect">
                <a:avLst/>
              </a:prstGeom>
              <a:blipFill>
                <a:blip r:embed="rId5"/>
                <a:stretch>
                  <a:fillRect l="-386" t="-3289" r="-441" b="-9211"/>
                </a:stretch>
              </a:blipFill>
            </p:spPr>
            <p:txBody>
              <a:bodyPr/>
              <a:lstStyle/>
              <a:p>
                <a:r>
                  <a:rPr lang="it-IT">
                    <a:noFill/>
                  </a:rPr>
                  <a:t> </a:t>
                </a:r>
              </a:p>
            </p:txBody>
          </p:sp>
        </mc:Fallback>
      </mc:AlternateContent>
      <p:cxnSp>
        <p:nvCxnSpPr>
          <p:cNvPr id="4" name="Connettore diritto 3">
            <a:extLst>
              <a:ext uri="{FF2B5EF4-FFF2-40B4-BE49-F238E27FC236}">
                <a16:creationId xmlns:a16="http://schemas.microsoft.com/office/drawing/2014/main" id="{BCE76379-A38C-4EB5-8EAB-FD740D80D7CD}"/>
              </a:ext>
            </a:extLst>
          </p:cNvPr>
          <p:cNvCxnSpPr/>
          <p:nvPr/>
        </p:nvCxnSpPr>
        <p:spPr>
          <a:xfrm flipV="1">
            <a:off x="6435970" y="1767254"/>
            <a:ext cx="0" cy="273440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23952310-DA02-4E8B-A7B3-03A0CA37DFC4}"/>
              </a:ext>
            </a:extLst>
          </p:cNvPr>
          <p:cNvCxnSpPr>
            <a:cxnSpLocks/>
          </p:cNvCxnSpPr>
          <p:nvPr/>
        </p:nvCxnSpPr>
        <p:spPr>
          <a:xfrm flipH="1">
            <a:off x="4678973" y="2623038"/>
            <a:ext cx="283405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08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err="1"/>
              <a:t>conclusions</a:t>
            </a:r>
            <a:endParaRPr lang="it-IT" dirty="0"/>
          </a:p>
        </p:txBody>
      </p:sp>
      <mc:AlternateContent xmlns:mc="http://schemas.openxmlformats.org/markup-compatibility/2006" xmlns:a14="http://schemas.microsoft.com/office/drawing/2010/main">
        <mc:Choice Requires="a14">
          <p:sp>
            <p:nvSpPr>
              <p:cNvPr id="4" name="Segnaposto contenuto 3">
                <a:extLst>
                  <a:ext uri="{FF2B5EF4-FFF2-40B4-BE49-F238E27FC236}">
                    <a16:creationId xmlns:a16="http://schemas.microsoft.com/office/drawing/2014/main" id="{125E40B9-054F-4D79-BD17-68E71C740D01}"/>
                  </a:ext>
                </a:extLst>
              </p:cNvPr>
              <p:cNvSpPr>
                <a:spLocks noGrp="1"/>
              </p:cNvSpPr>
              <p:nvPr>
                <p:ph idx="1"/>
              </p:nvPr>
            </p:nvSpPr>
            <p:spPr>
              <a:xfrm>
                <a:off x="1069206" y="1906905"/>
                <a:ext cx="10053587" cy="3044190"/>
              </a:xfrm>
              <a:prstGeom prst="rect">
                <a:avLst/>
              </a:prstGeom>
            </p:spPr>
            <p:txBody>
              <a:bodyPr rtlCol="0">
                <a:normAutofit/>
              </a:bodyPr>
              <a:lstStyle/>
              <a:p>
                <a:r>
                  <a:rPr lang="en-US" sz="2400" dirty="0"/>
                  <a:t>We observed that in the case of a perfect detector with a perfect reconstruction, (i.e. using the Monte Carlo “truth”), the significance of the difference among the nominal and shifted samples does not exceed </a:t>
                </a:r>
                <a14:m>
                  <m:oMath xmlns:m="http://schemas.openxmlformats.org/officeDocument/2006/math">
                    <m:r>
                      <a:rPr lang="it-IT" sz="2400" b="0" i="1" smtClean="0">
                        <a:solidFill>
                          <a:schemeClr val="accent6"/>
                        </a:solidFill>
                        <a:latin typeface="Cambria Math" panose="02040503050406030204" pitchFamily="18" charset="0"/>
                      </a:rPr>
                      <m:t>5</m:t>
                    </m:r>
                    <m:r>
                      <a:rPr lang="it-IT" sz="2400" i="1">
                        <a:solidFill>
                          <a:schemeClr val="accent6"/>
                        </a:solidFill>
                        <a:latin typeface="Cambria Math" panose="02040503050406030204" pitchFamily="18" charset="0"/>
                      </a:rPr>
                      <m:t>𝜎</m:t>
                    </m:r>
                  </m:oMath>
                </a14:m>
                <a:r>
                  <a:rPr lang="en-US" sz="2400" dirty="0">
                    <a:solidFill>
                      <a:schemeClr val="accent6"/>
                    </a:solidFill>
                  </a:rPr>
                  <a:t> </a:t>
                </a:r>
                <a:endParaRPr lang="en-US" sz="2400" dirty="0"/>
              </a:p>
              <a:p>
                <a:r>
                  <a:rPr lang="en-US" sz="2400" dirty="0"/>
                  <a:t>Using reconstructed quantities, fiducial volume and quality selection we reach </a:t>
                </a:r>
                <a14:m>
                  <m:oMath xmlns:m="http://schemas.openxmlformats.org/officeDocument/2006/math">
                    <m:r>
                      <a:rPr lang="it-IT" sz="2400" b="0" i="1" smtClean="0">
                        <a:solidFill>
                          <a:schemeClr val="accent6"/>
                        </a:solidFill>
                        <a:latin typeface="Cambria Math" panose="02040503050406030204" pitchFamily="18" charset="0"/>
                      </a:rPr>
                      <m:t>∼3.8</m:t>
                    </m:r>
                    <m:r>
                      <a:rPr lang="it-IT" sz="2400" b="0" i="1" smtClean="0">
                        <a:solidFill>
                          <a:schemeClr val="accent6"/>
                        </a:solidFill>
                        <a:latin typeface="Cambria Math" panose="02040503050406030204" pitchFamily="18" charset="0"/>
                      </a:rPr>
                      <m:t>𝜎</m:t>
                    </m:r>
                  </m:oMath>
                </a14:m>
                <a:r>
                  <a:rPr lang="en-US" sz="2400" dirty="0">
                    <a:solidFill>
                      <a:schemeClr val="accent6"/>
                    </a:solidFill>
                  </a:rPr>
                  <a:t> confidence level</a:t>
                </a:r>
              </a:p>
              <a:p>
                <a:r>
                  <a:rPr lang="en-US" sz="2400" dirty="0"/>
                  <a:t>The result can be improved: for example include neutrinos with interactions in the STT, or consider the reconstructed position on the </a:t>
                </a:r>
                <a:r>
                  <a:rPr lang="en-US" sz="2400" i="1" dirty="0" err="1"/>
                  <a:t>xy</a:t>
                </a:r>
                <a:r>
                  <a:rPr lang="en-US" sz="2400" dirty="0"/>
                  <a:t> plane of the interaction vertexes, both in the front calorimeters and the STT.</a:t>
                </a:r>
                <a:endParaRPr lang="it-IT" sz="2400" dirty="0"/>
              </a:p>
            </p:txBody>
          </p:sp>
        </mc:Choice>
        <mc:Fallback xmlns="">
          <p:sp>
            <p:nvSpPr>
              <p:cNvPr id="4" name="Segnaposto contenuto 3">
                <a:extLst>
                  <a:ext uri="{FF2B5EF4-FFF2-40B4-BE49-F238E27FC236}">
                    <a16:creationId xmlns:a16="http://schemas.microsoft.com/office/drawing/2014/main" id="{125E40B9-054F-4D79-BD17-68E71C740D01}"/>
                  </a:ext>
                </a:extLst>
              </p:cNvPr>
              <p:cNvSpPr>
                <a:spLocks noGrp="1" noRot="1" noChangeAspect="1" noMove="1" noResize="1" noEditPoints="1" noAdjustHandles="1" noChangeArrowheads="1" noChangeShapeType="1" noTextEdit="1"/>
              </p:cNvSpPr>
              <p:nvPr>
                <p:ph idx="1"/>
              </p:nvPr>
            </p:nvSpPr>
            <p:spPr>
              <a:xfrm>
                <a:off x="1069206" y="1906905"/>
                <a:ext cx="10053587" cy="3044190"/>
              </a:xfrm>
              <a:prstGeom prst="rect">
                <a:avLst/>
              </a:prstGeom>
              <a:blipFill>
                <a:blip r:embed="rId2"/>
                <a:stretch>
                  <a:fillRect l="-1697" t="-4409" r="-2424" b="-1002"/>
                </a:stretch>
              </a:blipFill>
            </p:spPr>
            <p:txBody>
              <a:bodyPr/>
              <a:lstStyle/>
              <a:p>
                <a:r>
                  <a:rPr lang="it-IT">
                    <a:noFill/>
                  </a:rPr>
                  <a:t> </a:t>
                </a:r>
              </a:p>
            </p:txBody>
          </p:sp>
        </mc:Fallback>
      </mc:AlternateContent>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17</a:t>
            </a:fld>
            <a:endParaRPr lang="it-IT"/>
          </a:p>
        </p:txBody>
      </p:sp>
    </p:spTree>
    <p:extLst>
      <p:ext uri="{BB962C8B-B14F-4D97-AF65-F5344CB8AC3E}">
        <p14:creationId xmlns:p14="http://schemas.microsoft.com/office/powerpoint/2010/main" val="160902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err="1"/>
              <a:t>Simulated</a:t>
            </a:r>
            <a:r>
              <a:rPr lang="it-IT" dirty="0"/>
              <a:t> samples</a:t>
            </a:r>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2</a:t>
            </a:fld>
            <a:endParaRPr lang="it-IT"/>
          </a:p>
        </p:txBody>
      </p:sp>
      <p:pic>
        <p:nvPicPr>
          <p:cNvPr id="8" name="Immagine 7" descr="Immagine che contiene screenshot, mappa&#10;&#10;Descrizione generata automaticamente">
            <a:extLst>
              <a:ext uri="{FF2B5EF4-FFF2-40B4-BE49-F238E27FC236}">
                <a16:creationId xmlns:a16="http://schemas.microsoft.com/office/drawing/2014/main" id="{4CD9F931-BD44-404D-9CC3-10323FD13FC9}"/>
              </a:ext>
            </a:extLst>
          </p:cNvPr>
          <p:cNvPicPr>
            <a:picLocks noChangeAspect="1"/>
          </p:cNvPicPr>
          <p:nvPr/>
        </p:nvPicPr>
        <p:blipFill rotWithShape="1">
          <a:blip r:embed="rId2">
            <a:extLst>
              <a:ext uri="{28A0092B-C50C-407E-A947-70E740481C1C}">
                <a14:useLocalDpi xmlns:a14="http://schemas.microsoft.com/office/drawing/2010/main" val="0"/>
              </a:ext>
            </a:extLst>
          </a:blip>
          <a:srcRect l="-358" t="5297" r="358" b="1966"/>
          <a:stretch/>
        </p:blipFill>
        <p:spPr>
          <a:xfrm>
            <a:off x="303924" y="1002490"/>
            <a:ext cx="6861808" cy="5484728"/>
          </a:xfrm>
          <a:prstGeom prst="rect">
            <a:avLst/>
          </a:prstGeom>
        </p:spPr>
      </p:pic>
      <p:sp>
        <p:nvSpPr>
          <p:cNvPr id="9" name="Segnaposto contenuto 3">
            <a:extLst>
              <a:ext uri="{FF2B5EF4-FFF2-40B4-BE49-F238E27FC236}">
                <a16:creationId xmlns:a16="http://schemas.microsoft.com/office/drawing/2014/main" id="{B02CBB21-1BC7-4F5C-9D1A-B6D7C1AB9B05}"/>
              </a:ext>
            </a:extLst>
          </p:cNvPr>
          <p:cNvSpPr>
            <a:spLocks noGrp="1"/>
          </p:cNvSpPr>
          <p:nvPr>
            <p:ph idx="1"/>
          </p:nvPr>
        </p:nvSpPr>
        <p:spPr>
          <a:xfrm>
            <a:off x="7230403" y="2056731"/>
            <a:ext cx="3875746" cy="1536836"/>
          </a:xfrm>
          <a:prstGeom prst="rect">
            <a:avLst/>
          </a:prstGeom>
        </p:spPr>
        <p:txBody>
          <a:bodyPr rtlCol="0">
            <a:normAutofit/>
          </a:bodyPr>
          <a:lstStyle/>
          <a:p>
            <a:pPr marL="0" indent="0" rtl="0">
              <a:buNone/>
            </a:pPr>
            <a:r>
              <a:rPr lang="it-IT" sz="2000" dirty="0" err="1"/>
              <a:t>Simulated</a:t>
            </a:r>
            <a:r>
              <a:rPr lang="it-IT" sz="2000" dirty="0"/>
              <a:t> samples from : </a:t>
            </a:r>
          </a:p>
          <a:p>
            <a:pPr rtl="0"/>
            <a:r>
              <a:rPr lang="it-IT" sz="2000" b="1" dirty="0" err="1"/>
              <a:t>Nominal</a:t>
            </a:r>
            <a:r>
              <a:rPr lang="it-IT" sz="2000" dirty="0"/>
              <a:t> neutrino </a:t>
            </a:r>
            <a:r>
              <a:rPr lang="it-IT" sz="2000" dirty="0" err="1"/>
              <a:t>flux</a:t>
            </a:r>
            <a:r>
              <a:rPr lang="it-IT" sz="2000" dirty="0"/>
              <a:t> </a:t>
            </a:r>
          </a:p>
          <a:p>
            <a:pPr rtl="0"/>
            <a:r>
              <a:rPr lang="it-IT" sz="2000" b="1" dirty="0" err="1"/>
              <a:t>Shifted</a:t>
            </a:r>
            <a:r>
              <a:rPr lang="it-IT" sz="2000" dirty="0"/>
              <a:t> neutrino </a:t>
            </a:r>
            <a:r>
              <a:rPr lang="it-IT" sz="2000" dirty="0" err="1"/>
              <a:t>flux</a:t>
            </a:r>
            <a:r>
              <a:rPr lang="it-IT" sz="2000" dirty="0"/>
              <a:t>                                (Y +0.5mm in the first </a:t>
            </a:r>
            <a:r>
              <a:rPr lang="it-IT" sz="2000" dirty="0" err="1"/>
              <a:t>beam</a:t>
            </a:r>
            <a:r>
              <a:rPr lang="it-IT" sz="2000" dirty="0"/>
              <a:t> </a:t>
            </a:r>
            <a:r>
              <a:rPr lang="it-IT" sz="2000" dirty="0" err="1"/>
              <a:t>horn</a:t>
            </a:r>
            <a:r>
              <a:rPr lang="it-IT" sz="2000" dirty="0"/>
              <a:t>)</a:t>
            </a:r>
          </a:p>
          <a:p>
            <a:pPr marL="0" indent="0" rtl="0">
              <a:buNone/>
            </a:pPr>
            <a:endParaRPr lang="it-IT" dirty="0"/>
          </a:p>
        </p:txBody>
      </p:sp>
      <p:sp>
        <p:nvSpPr>
          <p:cNvPr id="10" name="Segnaposto contenuto 3">
            <a:extLst>
              <a:ext uri="{FF2B5EF4-FFF2-40B4-BE49-F238E27FC236}">
                <a16:creationId xmlns:a16="http://schemas.microsoft.com/office/drawing/2014/main" id="{45759384-6B8B-4499-9271-35401A9CC716}"/>
              </a:ext>
            </a:extLst>
          </p:cNvPr>
          <p:cNvSpPr txBox="1">
            <a:spLocks/>
          </p:cNvSpPr>
          <p:nvPr/>
        </p:nvSpPr>
        <p:spPr>
          <a:xfrm>
            <a:off x="7230403" y="4155007"/>
            <a:ext cx="4050127" cy="604851"/>
          </a:xfrm>
          <a:prstGeom prst="rect">
            <a:avLst/>
          </a:prstGeom>
        </p:spPr>
        <p:txBody>
          <a:bodyPr vert="horz" lIns="0" tIns="0" rIns="0" bIns="0" rtlCol="0">
            <a:norm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Note : </a:t>
            </a:r>
            <a:r>
              <a:rPr lang="it-IT" dirty="0" err="1"/>
              <a:t>Histograms</a:t>
            </a:r>
            <a:r>
              <a:rPr lang="it-IT" dirty="0"/>
              <a:t> </a:t>
            </a:r>
            <a:r>
              <a:rPr lang="it-IT" dirty="0" err="1"/>
              <a:t>retrieved</a:t>
            </a:r>
            <a:r>
              <a:rPr lang="it-IT" dirty="0"/>
              <a:t> from https://home.fnal.gov/~ljf26/DUNEFluxes</a:t>
            </a:r>
          </a:p>
        </p:txBody>
      </p:sp>
    </p:spTree>
    <p:extLst>
      <p:ext uri="{BB962C8B-B14F-4D97-AF65-F5344CB8AC3E}">
        <p14:creationId xmlns:p14="http://schemas.microsoft.com/office/powerpoint/2010/main" val="269049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a:t>Target: front </a:t>
            </a:r>
            <a:r>
              <a:rPr lang="it-IT" dirty="0" err="1"/>
              <a:t>calorimeters</a:t>
            </a:r>
            <a:endParaRPr lang="it-IT" dirty="0"/>
          </a:p>
        </p:txBody>
      </p:sp>
      <p:pic>
        <p:nvPicPr>
          <p:cNvPr id="7" name="Segnaposto contenuto 6">
            <a:extLst>
              <a:ext uri="{FF2B5EF4-FFF2-40B4-BE49-F238E27FC236}">
                <a16:creationId xmlns:a16="http://schemas.microsoft.com/office/drawing/2014/main" id="{9B6BCFF3-4F2F-490F-8895-380F6932C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551" y="899168"/>
            <a:ext cx="5637448" cy="4679950"/>
          </a:xfrm>
        </p:spPr>
      </p:pic>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3</a:t>
            </a:fld>
            <a:endParaRPr lang="it-IT" dirty="0"/>
          </a:p>
        </p:txBody>
      </p:sp>
      <p:pic>
        <p:nvPicPr>
          <p:cNvPr id="9" name="Immagine 8">
            <a:extLst>
              <a:ext uri="{FF2B5EF4-FFF2-40B4-BE49-F238E27FC236}">
                <a16:creationId xmlns:a16="http://schemas.microsoft.com/office/drawing/2014/main" id="{1340F834-C94F-4C8D-B686-8B0D66766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002" y="1149249"/>
            <a:ext cx="3911360" cy="4005746"/>
          </a:xfrm>
          <a:prstGeom prst="rect">
            <a:avLst/>
          </a:prstGeom>
        </p:spPr>
      </p:pic>
      <p:sp>
        <p:nvSpPr>
          <p:cNvPr id="11" name="CasellaDiTesto 10">
            <a:extLst>
              <a:ext uri="{FF2B5EF4-FFF2-40B4-BE49-F238E27FC236}">
                <a16:creationId xmlns:a16="http://schemas.microsoft.com/office/drawing/2014/main" id="{836F633D-30FF-42C2-957A-78FD7494A616}"/>
              </a:ext>
            </a:extLst>
          </p:cNvPr>
          <p:cNvSpPr txBox="1"/>
          <p:nvPr/>
        </p:nvSpPr>
        <p:spPr>
          <a:xfrm>
            <a:off x="8469676" y="5724481"/>
            <a:ext cx="296447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it-IT" dirty="0">
                <a:solidFill>
                  <a:schemeClr val="accent6"/>
                </a:solidFill>
              </a:rPr>
              <a:t>One </a:t>
            </a:r>
            <a:r>
              <a:rPr lang="it-IT" dirty="0" err="1">
                <a:solidFill>
                  <a:schemeClr val="accent6"/>
                </a:solidFill>
              </a:rPr>
              <a:t>week’s</a:t>
            </a:r>
            <a:r>
              <a:rPr lang="it-IT" dirty="0">
                <a:solidFill>
                  <a:schemeClr val="accent6"/>
                </a:solidFill>
              </a:rPr>
              <a:t> </a:t>
            </a:r>
            <a:r>
              <a:rPr lang="it-IT" dirty="0" err="1">
                <a:solidFill>
                  <a:schemeClr val="accent6"/>
                </a:solidFill>
              </a:rPr>
              <a:t>worth</a:t>
            </a:r>
            <a:r>
              <a:rPr lang="it-IT" dirty="0">
                <a:solidFill>
                  <a:schemeClr val="accent6"/>
                </a:solidFill>
              </a:rPr>
              <a:t> of </a:t>
            </a:r>
            <a:r>
              <a:rPr lang="it-IT" dirty="0" err="1">
                <a:solidFill>
                  <a:schemeClr val="accent6"/>
                </a:solidFill>
              </a:rPr>
              <a:t>statistics</a:t>
            </a:r>
            <a:endParaRPr lang="it-IT" dirty="0">
              <a:solidFill>
                <a:schemeClr val="accent6"/>
              </a:solidFill>
            </a:endParaRPr>
          </a:p>
        </p:txBody>
      </p:sp>
      <p:sp>
        <p:nvSpPr>
          <p:cNvPr id="13" name="CasellaDiTesto 12">
            <a:extLst>
              <a:ext uri="{FF2B5EF4-FFF2-40B4-BE49-F238E27FC236}">
                <a16:creationId xmlns:a16="http://schemas.microsoft.com/office/drawing/2014/main" id="{0DAC4C3B-484F-4686-BBFA-976F1AF81824}"/>
              </a:ext>
            </a:extLst>
          </p:cNvPr>
          <p:cNvSpPr txBox="1"/>
          <p:nvPr/>
        </p:nvSpPr>
        <p:spPr>
          <a:xfrm>
            <a:off x="9328639" y="1204450"/>
            <a:ext cx="2722599" cy="1754326"/>
          </a:xfrm>
          <a:prstGeom prst="rect">
            <a:avLst/>
          </a:prstGeom>
          <a:noFill/>
        </p:spPr>
        <p:txBody>
          <a:bodyPr wrap="square" rtlCol="0">
            <a:spAutoFit/>
          </a:bodyPr>
          <a:lstStyle/>
          <a:p>
            <a:pPr marL="285750" indent="-285750">
              <a:buFont typeface="Arial" panose="020B0604020202020204" pitchFamily="34" charset="0"/>
              <a:buChar char="•"/>
            </a:pPr>
            <a:r>
              <a:rPr lang="it-IT" i="1" dirty="0" err="1"/>
              <a:t>Dunendggd</a:t>
            </a:r>
            <a:r>
              <a:rPr lang="it-IT" dirty="0"/>
              <a:t> </a:t>
            </a:r>
            <a:r>
              <a:rPr lang="it-IT" dirty="0" err="1"/>
              <a:t>simulated</a:t>
            </a:r>
            <a:r>
              <a:rPr lang="it-IT" dirty="0"/>
              <a:t> </a:t>
            </a:r>
            <a:r>
              <a:rPr lang="it-IT" dirty="0" err="1"/>
              <a:t>geometry</a:t>
            </a:r>
            <a:endParaRPr lang="it-IT" dirty="0"/>
          </a:p>
          <a:p>
            <a:endParaRPr lang="it-IT" dirty="0"/>
          </a:p>
          <a:p>
            <a:pPr marL="285750" indent="-285750">
              <a:buFont typeface="Arial" panose="020B0604020202020204" pitchFamily="34" charset="0"/>
              <a:buChar char="•"/>
            </a:pPr>
            <a:r>
              <a:rPr lang="it-IT" dirty="0"/>
              <a:t>Target: 9 front </a:t>
            </a:r>
            <a:r>
              <a:rPr lang="it-IT" dirty="0" err="1"/>
              <a:t>calorimeter</a:t>
            </a:r>
            <a:r>
              <a:rPr lang="it-IT" dirty="0"/>
              <a:t> </a:t>
            </a:r>
            <a:r>
              <a:rPr lang="it-IT" dirty="0" err="1"/>
              <a:t>barrel</a:t>
            </a:r>
            <a:r>
              <a:rPr lang="it-IT" dirty="0"/>
              <a:t> </a:t>
            </a:r>
            <a:r>
              <a:rPr lang="it-IT" dirty="0" err="1"/>
              <a:t>modules</a:t>
            </a:r>
            <a:endParaRPr lang="it-IT" dirty="0"/>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85E7C8F5-315C-463E-A32C-7D764C2C46AA}"/>
                  </a:ext>
                </a:extLst>
              </p:cNvPr>
              <p:cNvSpPr txBox="1"/>
              <p:nvPr/>
            </p:nvSpPr>
            <p:spPr>
              <a:xfrm>
                <a:off x="484922" y="5467187"/>
                <a:ext cx="7646084" cy="9775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𝑁</m:t>
                          </m:r>
                        </m:e>
                        <m:sub>
                          <m:r>
                            <a:rPr lang="it-IT" sz="2000" b="0" i="1" smtClean="0">
                              <a:latin typeface="Cambria Math" panose="02040503050406030204" pitchFamily="18" charset="0"/>
                            </a:rPr>
                            <m:t>𝑤𝑒𝑒𝑘</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𝐶𝐶</m:t>
                          </m:r>
                        </m:sub>
                      </m:sSub>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𝑓</m:t>
                          </m:r>
                        </m:e>
                        <m:sub>
                          <m:r>
                            <a:rPr lang="it-IT" sz="2000" b="0" i="1" smtClean="0">
                              <a:latin typeface="Cambria Math" panose="02040503050406030204" pitchFamily="18" charset="0"/>
                            </a:rPr>
                            <m:t>𝐶𝐶</m:t>
                          </m:r>
                        </m:sub>
                        <m:sup>
                          <m:r>
                            <a:rPr lang="it-IT" sz="2000" b="0" i="1" smtClean="0">
                              <a:latin typeface="Cambria Math" panose="02040503050406030204" pitchFamily="18" charset="0"/>
                            </a:rPr>
                            <m:t>−1</m:t>
                          </m:r>
                        </m:sup>
                      </m:sSubSup>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𝑚𝑜𝑑</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𝑛</m:t>
                          </m:r>
                        </m:e>
                        <m:sub>
                          <m:r>
                            <a:rPr lang="it-IT" sz="2000" b="0" i="1" smtClean="0">
                              <a:latin typeface="Cambria Math" panose="02040503050406030204" pitchFamily="18" charset="0"/>
                            </a:rPr>
                            <m:t>𝑚𝑜𝑑</m:t>
                          </m:r>
                        </m:sub>
                      </m:sSub>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4.865×</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5</m:t>
                              </m:r>
                            </m:sup>
                          </m:sSup>
                          <m:r>
                            <a:rPr lang="it-IT" sz="2000" b="0" i="1" smtClean="0">
                              <a:latin typeface="Cambria Math" panose="02040503050406030204" pitchFamily="18" charset="0"/>
                            </a:rPr>
                            <m:t>𝑒𝑣</m:t>
                          </m:r>
                          <m:d>
                            <m:dPr>
                              <m:begChr m:val="["/>
                              <m:endChr m:val="]"/>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𝜈</m:t>
                                  </m:r>
                                </m:e>
                                <m:sub>
                                  <m:r>
                                    <a:rPr lang="it-IT" sz="2000" b="0" i="1" smtClean="0">
                                      <a:latin typeface="Cambria Math" panose="02040503050406030204" pitchFamily="18" charset="0"/>
                                    </a:rPr>
                                    <m:t>𝜇</m:t>
                                  </m:r>
                                </m:sub>
                              </m:sSub>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𝐶𝐶</m:t>
                                  </m:r>
                                </m:e>
                              </m:d>
                            </m:e>
                          </m:d>
                          <m:r>
                            <m:rPr>
                              <m:lit/>
                            </m:rPr>
                            <a:rPr lang="it-IT" sz="2000" b="0" i="1" smtClean="0">
                              <a:latin typeface="Cambria Math" panose="02040503050406030204" pitchFamily="18" charset="0"/>
                            </a:rPr>
                            <m:t>/</m:t>
                          </m:r>
                          <m:r>
                            <a:rPr lang="it-IT" sz="2000" b="0" i="1" smtClean="0">
                              <a:latin typeface="Cambria Math" panose="02040503050406030204" pitchFamily="18" charset="0"/>
                            </a:rPr>
                            <m:t>𝑡𝑜𝑛</m:t>
                          </m:r>
                          <m:r>
                            <m:rPr>
                              <m:lit/>
                            </m:rPr>
                            <a:rPr lang="it-IT" sz="2000" b="0" i="1" smtClean="0">
                              <a:latin typeface="Cambria Math" panose="02040503050406030204" pitchFamily="18" charset="0"/>
                            </a:rPr>
                            <m:t>/</m:t>
                          </m:r>
                          <m:r>
                            <a:rPr lang="it-IT" sz="2000" b="0" i="1" smtClean="0">
                              <a:latin typeface="Cambria Math" panose="02040503050406030204" pitchFamily="18" charset="0"/>
                            </a:rPr>
                            <m:t>𝑤𝑒𝑒𝑘</m:t>
                          </m:r>
                          <m:r>
                            <a:rPr lang="it-IT" sz="2000" b="0" i="1" smtClean="0">
                              <a:latin typeface="Cambria Math" panose="02040503050406030204" pitchFamily="18" charset="0"/>
                            </a:rPr>
                            <m:t> </m:t>
                          </m:r>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d>
                            <m:dPr>
                              <m:ctrlPr>
                                <a:rPr lang="it-IT" sz="2000" b="0" i="1" smtClean="0">
                                  <a:latin typeface="Cambria Math" panose="02040503050406030204" pitchFamily="18" charset="0"/>
                                </a:rPr>
                              </m:ctrlPr>
                            </m:dPr>
                            <m:e>
                              <m:r>
                                <a:rPr lang="it-IT" sz="2000" b="0" i="1" smtClean="0">
                                  <a:latin typeface="Cambria Math" panose="02040503050406030204" pitchFamily="18" charset="0"/>
                                </a:rPr>
                                <m:t>2</m:t>
                              </m:r>
                              <m:r>
                                <m:rPr>
                                  <m:lit/>
                                </m:rPr>
                                <a:rPr lang="it-IT" sz="2000" b="0" i="1" smtClean="0">
                                  <a:latin typeface="Cambria Math" panose="02040503050406030204" pitchFamily="18" charset="0"/>
                                </a:rPr>
                                <m:t>/</m:t>
                              </m:r>
                              <m:r>
                                <a:rPr lang="it-IT" sz="2000" b="0" i="1" smtClean="0">
                                  <a:latin typeface="Cambria Math" panose="02040503050406030204" pitchFamily="18" charset="0"/>
                                </a:rPr>
                                <m:t>3</m:t>
                              </m:r>
                            </m:e>
                          </m:d>
                        </m:e>
                        <m:sup>
                          <m:r>
                            <a:rPr lang="it-IT" sz="2000" b="0" i="1" smtClean="0">
                              <a:latin typeface="Cambria Math" panose="02040503050406030204" pitchFamily="18" charset="0"/>
                            </a:rPr>
                            <m:t>−1</m:t>
                          </m:r>
                        </m:sup>
                      </m:sSup>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2.75 </m:t>
                          </m:r>
                          <m:r>
                            <a:rPr lang="it-IT" sz="2000" b="0" i="1" smtClean="0">
                              <a:latin typeface="Cambria Math" panose="02040503050406030204" pitchFamily="18" charset="0"/>
                            </a:rPr>
                            <m:t>𝑡𝑜𝑛</m:t>
                          </m:r>
                        </m:e>
                      </m:d>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9</m:t>
                          </m:r>
                        </m:e>
                      </m:d>
                      <m:r>
                        <a:rPr lang="it-IT" sz="2000" b="0" i="1" smtClean="0">
                          <a:latin typeface="Cambria Math" panose="02040503050406030204" pitchFamily="18" charset="0"/>
                        </a:rPr>
                        <m:t>≃1.75×</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6</m:t>
                          </m:r>
                        </m:sup>
                      </m:sSup>
                    </m:oMath>
                  </m:oMathPara>
                </a14:m>
                <a:endParaRPr lang="it-IT" sz="2000" b="0" dirty="0"/>
              </a:p>
            </p:txBody>
          </p:sp>
        </mc:Choice>
        <mc:Fallback xmlns="">
          <p:sp>
            <p:nvSpPr>
              <p:cNvPr id="3" name="CasellaDiTesto 2">
                <a:extLst>
                  <a:ext uri="{FF2B5EF4-FFF2-40B4-BE49-F238E27FC236}">
                    <a16:creationId xmlns:a16="http://schemas.microsoft.com/office/drawing/2014/main" id="{85E7C8F5-315C-463E-A32C-7D764C2C46AA}"/>
                  </a:ext>
                </a:extLst>
              </p:cNvPr>
              <p:cNvSpPr txBox="1">
                <a:spLocks noRot="1" noChangeAspect="1" noMove="1" noResize="1" noEditPoints="1" noAdjustHandles="1" noChangeArrowheads="1" noChangeShapeType="1" noTextEdit="1"/>
              </p:cNvSpPr>
              <p:nvPr/>
            </p:nvSpPr>
            <p:spPr>
              <a:xfrm>
                <a:off x="484922" y="5467187"/>
                <a:ext cx="7646084" cy="977575"/>
              </a:xfrm>
              <a:prstGeom prst="rect">
                <a:avLst/>
              </a:prstGeom>
              <a:blipFill>
                <a:blip r:embed="rId4"/>
                <a:stretch>
                  <a:fillRect l="-399" b="-2500"/>
                </a:stretch>
              </a:blipFill>
            </p:spPr>
            <p:txBody>
              <a:bodyPr/>
              <a:lstStyle/>
              <a:p>
                <a:r>
                  <a:rPr lang="it-IT">
                    <a:noFill/>
                  </a:rPr>
                  <a:t> </a:t>
                </a:r>
              </a:p>
            </p:txBody>
          </p:sp>
        </mc:Fallback>
      </mc:AlternateContent>
    </p:spTree>
    <p:extLst>
      <p:ext uri="{BB962C8B-B14F-4D97-AF65-F5344CB8AC3E}">
        <p14:creationId xmlns:p14="http://schemas.microsoft.com/office/powerpoint/2010/main" val="4290650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a:t>Target: front </a:t>
            </a:r>
            <a:r>
              <a:rPr lang="it-IT" dirty="0" err="1"/>
              <a:t>calorimeters</a:t>
            </a:r>
            <a:endParaRPr lang="it-IT" dirty="0"/>
          </a:p>
        </p:txBody>
      </p:sp>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4</a:t>
            </a:fld>
            <a:endParaRPr lang="it-IT" dirty="0"/>
          </a:p>
        </p:txBody>
      </p:sp>
      <p:pic>
        <p:nvPicPr>
          <p:cNvPr id="13" name="Immagine 12">
            <a:extLst>
              <a:ext uri="{FF2B5EF4-FFF2-40B4-BE49-F238E27FC236}">
                <a16:creationId xmlns:a16="http://schemas.microsoft.com/office/drawing/2014/main" id="{583BD7CB-FEA2-4487-9050-3B20F0513F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87719" y="800652"/>
            <a:ext cx="4660756" cy="4548674"/>
          </a:xfrm>
          <a:prstGeom prst="rect">
            <a:avLst/>
          </a:prstGeom>
        </p:spPr>
      </p:pic>
      <p:pic>
        <p:nvPicPr>
          <p:cNvPr id="15" name="Immagine 14">
            <a:extLst>
              <a:ext uri="{FF2B5EF4-FFF2-40B4-BE49-F238E27FC236}">
                <a16:creationId xmlns:a16="http://schemas.microsoft.com/office/drawing/2014/main" id="{6C766789-FA67-40FD-835A-FD9E6547E2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0300" y="800652"/>
            <a:ext cx="4660756" cy="4548674"/>
          </a:xfrm>
          <a:prstGeom prst="rect">
            <a:avLst/>
          </a:prstGeom>
        </p:spPr>
      </p:pic>
      <p:sp>
        <p:nvSpPr>
          <p:cNvPr id="18" name="CasellaDiTesto 17">
            <a:extLst>
              <a:ext uri="{FF2B5EF4-FFF2-40B4-BE49-F238E27FC236}">
                <a16:creationId xmlns:a16="http://schemas.microsoft.com/office/drawing/2014/main" id="{CDCB6549-21DC-45A9-89F3-D5189F4379B4}"/>
              </a:ext>
            </a:extLst>
          </p:cNvPr>
          <p:cNvSpPr txBox="1"/>
          <p:nvPr/>
        </p:nvSpPr>
        <p:spPr>
          <a:xfrm>
            <a:off x="9381391" y="1251414"/>
            <a:ext cx="2722599" cy="1200329"/>
          </a:xfrm>
          <a:prstGeom prst="rect">
            <a:avLst/>
          </a:prstGeom>
          <a:noFill/>
        </p:spPr>
        <p:txBody>
          <a:bodyPr wrap="square" rtlCol="0">
            <a:spAutoFit/>
          </a:bodyPr>
          <a:lstStyle/>
          <a:p>
            <a:pPr marL="285750" indent="-285750">
              <a:buFont typeface="Arial" panose="020B0604020202020204" pitchFamily="34" charset="0"/>
              <a:buChar char="•"/>
            </a:pPr>
            <a:r>
              <a:rPr lang="it-IT" dirty="0"/>
              <a:t>Interaction vertex </a:t>
            </a:r>
            <a:r>
              <a:rPr lang="it-IT" dirty="0" err="1"/>
              <a:t>distributions</a:t>
            </a:r>
            <a:r>
              <a:rPr lang="it-IT" dirty="0"/>
              <a:t> on the </a:t>
            </a:r>
            <a:r>
              <a:rPr lang="it-IT" i="1" dirty="0" err="1"/>
              <a:t>xy</a:t>
            </a:r>
            <a:r>
              <a:rPr lang="it-IT" dirty="0"/>
              <a:t> and </a:t>
            </a:r>
            <a:r>
              <a:rPr lang="it-IT" i="1" dirty="0" err="1"/>
              <a:t>yz</a:t>
            </a:r>
            <a:r>
              <a:rPr lang="it-IT" dirty="0"/>
              <a:t> </a:t>
            </a:r>
            <a:r>
              <a:rPr lang="it-IT" dirty="0" err="1"/>
              <a:t>planes</a:t>
            </a:r>
            <a:endParaRPr lang="it-IT" dirty="0"/>
          </a:p>
          <a:p>
            <a:endParaRPr lang="it-IT" dirty="0"/>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57E1799-1836-4D33-B8C9-C622B5D1A5B3}"/>
                  </a:ext>
                </a:extLst>
              </p:cNvPr>
              <p:cNvSpPr txBox="1"/>
              <p:nvPr/>
            </p:nvSpPr>
            <p:spPr>
              <a:xfrm>
                <a:off x="484922" y="5467187"/>
                <a:ext cx="7646084" cy="9775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𝑁</m:t>
                          </m:r>
                        </m:e>
                        <m:sub>
                          <m:r>
                            <a:rPr lang="it-IT" sz="2000" b="0" i="1" smtClean="0">
                              <a:latin typeface="Cambria Math" panose="02040503050406030204" pitchFamily="18" charset="0"/>
                            </a:rPr>
                            <m:t>𝑤𝑒𝑒𝑘</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𝐶𝐶</m:t>
                          </m:r>
                        </m:sub>
                      </m:sSub>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𝑓</m:t>
                          </m:r>
                        </m:e>
                        <m:sub>
                          <m:r>
                            <a:rPr lang="it-IT" sz="2000" b="0" i="1" smtClean="0">
                              <a:latin typeface="Cambria Math" panose="02040503050406030204" pitchFamily="18" charset="0"/>
                            </a:rPr>
                            <m:t>𝐶𝐶</m:t>
                          </m:r>
                        </m:sub>
                        <m:sup>
                          <m:r>
                            <a:rPr lang="it-IT" sz="2000" b="0" i="1" smtClean="0">
                              <a:latin typeface="Cambria Math" panose="02040503050406030204" pitchFamily="18" charset="0"/>
                            </a:rPr>
                            <m:t>−1</m:t>
                          </m:r>
                        </m:sup>
                      </m:sSubSup>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𝑚𝑜𝑑</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𝑛</m:t>
                          </m:r>
                        </m:e>
                        <m:sub>
                          <m:r>
                            <a:rPr lang="it-IT" sz="2000" b="0" i="1" smtClean="0">
                              <a:latin typeface="Cambria Math" panose="02040503050406030204" pitchFamily="18" charset="0"/>
                            </a:rPr>
                            <m:t>𝑚𝑜𝑑</m:t>
                          </m:r>
                        </m:sub>
                      </m:sSub>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4.865×</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5</m:t>
                              </m:r>
                            </m:sup>
                          </m:sSup>
                          <m:r>
                            <a:rPr lang="it-IT" sz="2000" b="0" i="1" smtClean="0">
                              <a:latin typeface="Cambria Math" panose="02040503050406030204" pitchFamily="18" charset="0"/>
                            </a:rPr>
                            <m:t>𝑒𝑣</m:t>
                          </m:r>
                          <m:d>
                            <m:dPr>
                              <m:begChr m:val="["/>
                              <m:endChr m:val="]"/>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𝜈</m:t>
                                  </m:r>
                                </m:e>
                                <m:sub>
                                  <m:r>
                                    <a:rPr lang="it-IT" sz="2000" b="0" i="1" smtClean="0">
                                      <a:latin typeface="Cambria Math" panose="02040503050406030204" pitchFamily="18" charset="0"/>
                                    </a:rPr>
                                    <m:t>𝜇</m:t>
                                  </m:r>
                                </m:sub>
                              </m:sSub>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𝐶𝐶</m:t>
                                  </m:r>
                                </m:e>
                              </m:d>
                            </m:e>
                          </m:d>
                          <m:r>
                            <m:rPr>
                              <m:lit/>
                            </m:rPr>
                            <a:rPr lang="it-IT" sz="2000" b="0" i="1" smtClean="0">
                              <a:latin typeface="Cambria Math" panose="02040503050406030204" pitchFamily="18" charset="0"/>
                            </a:rPr>
                            <m:t>/</m:t>
                          </m:r>
                          <m:r>
                            <a:rPr lang="it-IT" sz="2000" b="0" i="1" smtClean="0">
                              <a:latin typeface="Cambria Math" panose="02040503050406030204" pitchFamily="18" charset="0"/>
                            </a:rPr>
                            <m:t>𝑡𝑜𝑛</m:t>
                          </m:r>
                          <m:r>
                            <m:rPr>
                              <m:lit/>
                            </m:rPr>
                            <a:rPr lang="it-IT" sz="2000" b="0" i="1" smtClean="0">
                              <a:latin typeface="Cambria Math" panose="02040503050406030204" pitchFamily="18" charset="0"/>
                            </a:rPr>
                            <m:t>/</m:t>
                          </m:r>
                          <m:r>
                            <a:rPr lang="it-IT" sz="2000" b="0" i="1" smtClean="0">
                              <a:latin typeface="Cambria Math" panose="02040503050406030204" pitchFamily="18" charset="0"/>
                            </a:rPr>
                            <m:t>𝑤𝑒𝑒𝑘</m:t>
                          </m:r>
                          <m:r>
                            <a:rPr lang="it-IT" sz="2000" b="0" i="1" smtClean="0">
                              <a:latin typeface="Cambria Math" panose="02040503050406030204" pitchFamily="18" charset="0"/>
                            </a:rPr>
                            <m:t> </m:t>
                          </m:r>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d>
                            <m:dPr>
                              <m:ctrlPr>
                                <a:rPr lang="it-IT" sz="2000" b="0" i="1" smtClean="0">
                                  <a:latin typeface="Cambria Math" panose="02040503050406030204" pitchFamily="18" charset="0"/>
                                </a:rPr>
                              </m:ctrlPr>
                            </m:dPr>
                            <m:e>
                              <m:r>
                                <a:rPr lang="it-IT" sz="2000" b="0" i="1" smtClean="0">
                                  <a:latin typeface="Cambria Math" panose="02040503050406030204" pitchFamily="18" charset="0"/>
                                </a:rPr>
                                <m:t>2</m:t>
                              </m:r>
                              <m:r>
                                <m:rPr>
                                  <m:lit/>
                                </m:rPr>
                                <a:rPr lang="it-IT" sz="2000" b="0" i="1" smtClean="0">
                                  <a:latin typeface="Cambria Math" panose="02040503050406030204" pitchFamily="18" charset="0"/>
                                </a:rPr>
                                <m:t>/</m:t>
                              </m:r>
                              <m:r>
                                <a:rPr lang="it-IT" sz="2000" b="0" i="1" smtClean="0">
                                  <a:latin typeface="Cambria Math" panose="02040503050406030204" pitchFamily="18" charset="0"/>
                                </a:rPr>
                                <m:t>3</m:t>
                              </m:r>
                            </m:e>
                          </m:d>
                        </m:e>
                        <m:sup>
                          <m:r>
                            <a:rPr lang="it-IT" sz="2000" b="0" i="1" smtClean="0">
                              <a:latin typeface="Cambria Math" panose="02040503050406030204" pitchFamily="18" charset="0"/>
                            </a:rPr>
                            <m:t>−1</m:t>
                          </m:r>
                        </m:sup>
                      </m:sSup>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2.75 </m:t>
                          </m:r>
                          <m:r>
                            <a:rPr lang="it-IT" sz="2000" b="0" i="1" smtClean="0">
                              <a:latin typeface="Cambria Math" panose="02040503050406030204" pitchFamily="18" charset="0"/>
                            </a:rPr>
                            <m:t>𝑡𝑜𝑛</m:t>
                          </m:r>
                        </m:e>
                      </m:d>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9</m:t>
                          </m:r>
                        </m:e>
                      </m:d>
                      <m:r>
                        <a:rPr lang="it-IT" sz="2000" b="0" i="1" smtClean="0">
                          <a:latin typeface="Cambria Math" panose="02040503050406030204" pitchFamily="18" charset="0"/>
                        </a:rPr>
                        <m:t>≃1.75×</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10</m:t>
                          </m:r>
                        </m:e>
                        <m:sup>
                          <m:r>
                            <a:rPr lang="it-IT" sz="2000" b="0" i="1" smtClean="0">
                              <a:latin typeface="Cambria Math" panose="02040503050406030204" pitchFamily="18" charset="0"/>
                            </a:rPr>
                            <m:t>6</m:t>
                          </m:r>
                        </m:sup>
                      </m:sSup>
                    </m:oMath>
                  </m:oMathPara>
                </a14:m>
                <a:endParaRPr lang="it-IT" sz="2000" b="0" dirty="0"/>
              </a:p>
            </p:txBody>
          </p:sp>
        </mc:Choice>
        <mc:Fallback xmlns="">
          <p:sp>
            <p:nvSpPr>
              <p:cNvPr id="9" name="CasellaDiTesto 8">
                <a:extLst>
                  <a:ext uri="{FF2B5EF4-FFF2-40B4-BE49-F238E27FC236}">
                    <a16:creationId xmlns:a16="http://schemas.microsoft.com/office/drawing/2014/main" id="{157E1799-1836-4D33-B8C9-C622B5D1A5B3}"/>
                  </a:ext>
                </a:extLst>
              </p:cNvPr>
              <p:cNvSpPr txBox="1">
                <a:spLocks noRot="1" noChangeAspect="1" noMove="1" noResize="1" noEditPoints="1" noAdjustHandles="1" noChangeArrowheads="1" noChangeShapeType="1" noTextEdit="1"/>
              </p:cNvSpPr>
              <p:nvPr/>
            </p:nvSpPr>
            <p:spPr>
              <a:xfrm>
                <a:off x="484922" y="5467187"/>
                <a:ext cx="7646084" cy="977575"/>
              </a:xfrm>
              <a:prstGeom prst="rect">
                <a:avLst/>
              </a:prstGeom>
              <a:blipFill>
                <a:blip r:embed="rId4"/>
                <a:stretch>
                  <a:fillRect l="-399" b="-2500"/>
                </a:stretch>
              </a:blipFill>
            </p:spPr>
            <p:txBody>
              <a:bodyPr/>
              <a:lstStyle/>
              <a:p>
                <a:r>
                  <a:rPr lang="it-IT">
                    <a:noFill/>
                  </a:rPr>
                  <a:t> </a:t>
                </a:r>
              </a:p>
            </p:txBody>
          </p:sp>
        </mc:Fallback>
      </mc:AlternateContent>
      <p:sp>
        <p:nvSpPr>
          <p:cNvPr id="11" name="CasellaDiTesto 10">
            <a:extLst>
              <a:ext uri="{FF2B5EF4-FFF2-40B4-BE49-F238E27FC236}">
                <a16:creationId xmlns:a16="http://schemas.microsoft.com/office/drawing/2014/main" id="{85F32CC1-4298-4316-A3B6-648C6D114077}"/>
              </a:ext>
            </a:extLst>
          </p:cNvPr>
          <p:cNvSpPr txBox="1"/>
          <p:nvPr/>
        </p:nvSpPr>
        <p:spPr>
          <a:xfrm>
            <a:off x="8469676" y="5724481"/>
            <a:ext cx="296447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it-IT" dirty="0">
                <a:solidFill>
                  <a:schemeClr val="accent6"/>
                </a:solidFill>
              </a:rPr>
              <a:t>One </a:t>
            </a:r>
            <a:r>
              <a:rPr lang="it-IT" dirty="0" err="1">
                <a:solidFill>
                  <a:schemeClr val="accent6"/>
                </a:solidFill>
              </a:rPr>
              <a:t>week’s</a:t>
            </a:r>
            <a:r>
              <a:rPr lang="it-IT" dirty="0">
                <a:solidFill>
                  <a:schemeClr val="accent6"/>
                </a:solidFill>
              </a:rPr>
              <a:t> </a:t>
            </a:r>
            <a:r>
              <a:rPr lang="it-IT" dirty="0" err="1">
                <a:solidFill>
                  <a:schemeClr val="accent6"/>
                </a:solidFill>
              </a:rPr>
              <a:t>worth</a:t>
            </a:r>
            <a:r>
              <a:rPr lang="it-IT" dirty="0">
                <a:solidFill>
                  <a:schemeClr val="accent6"/>
                </a:solidFill>
              </a:rPr>
              <a:t> of </a:t>
            </a:r>
            <a:r>
              <a:rPr lang="it-IT" dirty="0" err="1">
                <a:solidFill>
                  <a:schemeClr val="accent6"/>
                </a:solidFill>
              </a:rPr>
              <a:t>statistics</a:t>
            </a:r>
            <a:endParaRPr lang="it-IT" dirty="0">
              <a:solidFill>
                <a:schemeClr val="accent6"/>
              </a:solidFill>
            </a:endParaRPr>
          </a:p>
        </p:txBody>
      </p:sp>
    </p:spTree>
    <p:extLst>
      <p:ext uri="{BB962C8B-B14F-4D97-AF65-F5344CB8AC3E}">
        <p14:creationId xmlns:p14="http://schemas.microsoft.com/office/powerpoint/2010/main" val="277322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5083B-CC27-4F1C-AD03-E3DBEC1C9E78}"/>
              </a:ext>
            </a:extLst>
          </p:cNvPr>
          <p:cNvSpPr>
            <a:spLocks noGrp="1"/>
          </p:cNvSpPr>
          <p:nvPr>
            <p:ph type="title"/>
          </p:nvPr>
        </p:nvSpPr>
        <p:spPr>
          <a:xfrm>
            <a:off x="431999" y="413238"/>
            <a:ext cx="9198117" cy="450762"/>
          </a:xfrm>
          <a:prstGeom prst="rect">
            <a:avLst/>
          </a:prstGeom>
        </p:spPr>
        <p:txBody>
          <a:bodyPr rtlCol="0" anchor="ctr">
            <a:normAutofit/>
          </a:bodyPr>
          <a:lstStyle/>
          <a:p>
            <a:pPr rtl="0"/>
            <a:r>
              <a:rPr lang="it-IT" dirty="0"/>
              <a:t>Preliminary </a:t>
            </a:r>
            <a:r>
              <a:rPr lang="it-IT" dirty="0" err="1"/>
              <a:t>measurement</a:t>
            </a:r>
            <a:r>
              <a:rPr lang="it-IT" dirty="0"/>
              <a:t>: light yield</a:t>
            </a:r>
          </a:p>
        </p:txBody>
      </p:sp>
      <p:sp>
        <p:nvSpPr>
          <p:cNvPr id="6" name="Segnaposto numero diapositiva 5">
            <a:extLst>
              <a:ext uri="{FF2B5EF4-FFF2-40B4-BE49-F238E27FC236}">
                <a16:creationId xmlns:a16="http://schemas.microsoft.com/office/drawing/2014/main" id="{46D051DA-5DAD-43A7-A238-51C63BA59FEC}"/>
              </a:ext>
            </a:extLst>
          </p:cNvPr>
          <p:cNvSpPr>
            <a:spLocks noGrp="1"/>
          </p:cNvSpPr>
          <p:nvPr>
            <p:ph type="sldNum" sz="quarter" idx="33"/>
          </p:nvPr>
        </p:nvSpPr>
        <p:spPr>
          <a:xfrm>
            <a:off x="11772820" y="6401750"/>
            <a:ext cx="278418" cy="274324"/>
          </a:xfrm>
          <a:prstGeom prst="rect">
            <a:avLst/>
          </a:prstGeom>
        </p:spPr>
        <p:txBody>
          <a:bodyPr rtlCol="0" anchor="ctr">
            <a:normAutofit/>
          </a:bodyPr>
          <a:lstStyle/>
          <a:p>
            <a:pPr rtl="0">
              <a:spcAft>
                <a:spcPts val="600"/>
              </a:spcAft>
            </a:pPr>
            <a:fld id="{19B51A1E-902D-48AF-9020-955120F399B6}" type="slidenum">
              <a:rPr lang="it-IT" smtClean="0"/>
              <a:pPr rtl="0">
                <a:spcAft>
                  <a:spcPts val="600"/>
                </a:spcAft>
              </a:pPr>
              <a:t>5</a:t>
            </a:fld>
            <a:endParaRPr lang="it-IT"/>
          </a:p>
        </p:txBody>
      </p:sp>
      <p:pic>
        <p:nvPicPr>
          <p:cNvPr id="8" name="Immagine 7">
            <a:extLst>
              <a:ext uri="{FF2B5EF4-FFF2-40B4-BE49-F238E27FC236}">
                <a16:creationId xmlns:a16="http://schemas.microsoft.com/office/drawing/2014/main" id="{31C8E4BB-25BB-4C12-85E4-168214FBF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761" y="864000"/>
            <a:ext cx="5143790" cy="1836739"/>
          </a:xfrm>
          <a:prstGeom prst="rect">
            <a:avLst/>
          </a:prstGeom>
        </p:spPr>
      </p:pic>
      <p:pic>
        <p:nvPicPr>
          <p:cNvPr id="10" name="Immagine 9" descr="Immagine che contiene testo, mappa&#10;&#10;Descrizione generata automaticamente">
            <a:extLst>
              <a:ext uri="{FF2B5EF4-FFF2-40B4-BE49-F238E27FC236}">
                <a16:creationId xmlns:a16="http://schemas.microsoft.com/office/drawing/2014/main" id="{2831115F-3DF4-41F6-A82C-257F7FA2B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92" y="2700739"/>
            <a:ext cx="5904683" cy="3882380"/>
          </a:xfrm>
          <a:prstGeom prst="rect">
            <a:avLst/>
          </a:prstGeom>
        </p:spPr>
      </p:pic>
      <p:sp>
        <p:nvSpPr>
          <p:cNvPr id="11" name="CasellaDiTesto 10">
            <a:extLst>
              <a:ext uri="{FF2B5EF4-FFF2-40B4-BE49-F238E27FC236}">
                <a16:creationId xmlns:a16="http://schemas.microsoft.com/office/drawing/2014/main" id="{18DAEAEE-A0E4-4681-A169-6DF3D062A36F}"/>
              </a:ext>
            </a:extLst>
          </p:cNvPr>
          <p:cNvSpPr txBox="1"/>
          <p:nvPr/>
        </p:nvSpPr>
        <p:spPr>
          <a:xfrm>
            <a:off x="7217436" y="1681997"/>
            <a:ext cx="4518630"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Simulated</a:t>
            </a:r>
            <a:r>
              <a:rPr lang="it-IT" dirty="0"/>
              <a:t> 1000 </a:t>
            </a:r>
            <a:r>
              <a:rPr lang="it-IT" dirty="0" err="1"/>
              <a:t>muons</a:t>
            </a:r>
            <a:r>
              <a:rPr lang="it-IT" dirty="0"/>
              <a:t> </a:t>
            </a:r>
            <a:r>
              <a:rPr lang="it-IT" dirty="0" err="1"/>
              <a:t>at</a:t>
            </a:r>
            <a:r>
              <a:rPr lang="it-IT" dirty="0"/>
              <a:t> 10 GeV </a:t>
            </a:r>
            <a:r>
              <a:rPr lang="it-IT" dirty="0" err="1"/>
              <a:t>passing</a:t>
            </a:r>
            <a:r>
              <a:rPr lang="it-IT" dirty="0"/>
              <a:t> </a:t>
            </a:r>
            <a:r>
              <a:rPr lang="it-IT" dirty="0" err="1"/>
              <a:t>through</a:t>
            </a:r>
            <a:r>
              <a:rPr lang="it-IT" dirty="0"/>
              <a:t> an ECAL </a:t>
            </a:r>
            <a:r>
              <a:rPr lang="it-IT" dirty="0" err="1"/>
              <a:t>barrel</a:t>
            </a:r>
            <a:r>
              <a:rPr lang="it-IT" dirty="0"/>
              <a:t> </a:t>
            </a:r>
            <a:r>
              <a:rPr lang="it-IT" dirty="0" err="1"/>
              <a:t>module</a:t>
            </a:r>
            <a:endParaRPr lang="it-IT" dirty="0"/>
          </a:p>
          <a:p>
            <a:endParaRPr lang="it-IT" dirty="0"/>
          </a:p>
        </p:txBody>
      </p:sp>
      <p:pic>
        <p:nvPicPr>
          <p:cNvPr id="12" name="Immagine 11">
            <a:extLst>
              <a:ext uri="{FF2B5EF4-FFF2-40B4-BE49-F238E27FC236}">
                <a16:creationId xmlns:a16="http://schemas.microsoft.com/office/drawing/2014/main" id="{4A60DED5-7257-4A13-9D9D-35C128911556}"/>
              </a:ext>
            </a:extLst>
          </p:cNvPr>
          <p:cNvPicPr>
            <a:picLocks noChangeAspect="1"/>
          </p:cNvPicPr>
          <p:nvPr/>
        </p:nvPicPr>
        <p:blipFill rotWithShape="1">
          <a:blip r:embed="rId4"/>
          <a:srcRect l="47596" t="31217" r="27596" b="59359"/>
          <a:stretch/>
        </p:blipFill>
        <p:spPr>
          <a:xfrm>
            <a:off x="7370801" y="2979262"/>
            <a:ext cx="2109375" cy="450763"/>
          </a:xfrm>
          <a:prstGeom prst="rect">
            <a:avLst/>
          </a:prstGeom>
        </p:spPr>
      </p:pic>
      <p:pic>
        <p:nvPicPr>
          <p:cNvPr id="13" name="Immagine 12">
            <a:extLst>
              <a:ext uri="{FF2B5EF4-FFF2-40B4-BE49-F238E27FC236}">
                <a16:creationId xmlns:a16="http://schemas.microsoft.com/office/drawing/2014/main" id="{7CF7C154-DC1F-4E56-86F1-294412CCFBD5}"/>
              </a:ext>
            </a:extLst>
          </p:cNvPr>
          <p:cNvPicPr>
            <a:picLocks noChangeAspect="1"/>
          </p:cNvPicPr>
          <p:nvPr/>
        </p:nvPicPr>
        <p:blipFill rotWithShape="1">
          <a:blip r:embed="rId4"/>
          <a:srcRect l="26178" t="58077" r="10505" b="27821"/>
          <a:stretch/>
        </p:blipFill>
        <p:spPr>
          <a:xfrm>
            <a:off x="7370801" y="2400215"/>
            <a:ext cx="4518630" cy="618632"/>
          </a:xfrm>
          <a:prstGeom prst="rect">
            <a:avLst/>
          </a:prstGeom>
        </p:spPr>
      </p:pic>
      <p:pic>
        <p:nvPicPr>
          <p:cNvPr id="16" name="Immagine 15">
            <a:extLst>
              <a:ext uri="{FF2B5EF4-FFF2-40B4-BE49-F238E27FC236}">
                <a16:creationId xmlns:a16="http://schemas.microsoft.com/office/drawing/2014/main" id="{666B3D81-DD1C-43B6-A9F2-5811E59AB8FA}"/>
              </a:ext>
            </a:extLst>
          </p:cNvPr>
          <p:cNvPicPr>
            <a:picLocks noChangeAspect="1"/>
          </p:cNvPicPr>
          <p:nvPr/>
        </p:nvPicPr>
        <p:blipFill rotWithShape="1">
          <a:blip r:embed="rId5"/>
          <a:srcRect l="38680" t="37150" r="31104" b="48718"/>
          <a:stretch/>
        </p:blipFill>
        <p:spPr>
          <a:xfrm>
            <a:off x="7775523" y="4152929"/>
            <a:ext cx="3683977" cy="969145"/>
          </a:xfrm>
          <a:prstGeom prst="rect">
            <a:avLst/>
          </a:prstGeom>
          <a:ln>
            <a:noFill/>
          </a:ln>
          <a:effectLst>
            <a:outerShdw blurRad="292100" dist="139700" dir="2700000" algn="tl" rotWithShape="0">
              <a:srgbClr val="333333">
                <a:alpha val="65000"/>
              </a:srgbClr>
            </a:outerShdw>
          </a:effectLst>
        </p:spPr>
      </p:pic>
      <p:cxnSp>
        <p:nvCxnSpPr>
          <p:cNvPr id="9" name="Connettore a gomito 8">
            <a:extLst>
              <a:ext uri="{FF2B5EF4-FFF2-40B4-BE49-F238E27FC236}">
                <a16:creationId xmlns:a16="http://schemas.microsoft.com/office/drawing/2014/main" id="{F0CF94AC-4F68-4356-AB1B-9BAEC58F7866}"/>
              </a:ext>
            </a:extLst>
          </p:cNvPr>
          <p:cNvCxnSpPr>
            <a:cxnSpLocks/>
          </p:cNvCxnSpPr>
          <p:nvPr/>
        </p:nvCxnSpPr>
        <p:spPr>
          <a:xfrm rot="16200000" flipH="1">
            <a:off x="6967853" y="4026929"/>
            <a:ext cx="1044000" cy="252000"/>
          </a:xfrm>
          <a:prstGeom prst="bentConnector3">
            <a:avLst>
              <a:gd name="adj1" fmla="val 100135"/>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Parentesi quadra aperta 3">
            <a:extLst>
              <a:ext uri="{FF2B5EF4-FFF2-40B4-BE49-F238E27FC236}">
                <a16:creationId xmlns:a16="http://schemas.microsoft.com/office/drawing/2014/main" id="{47FFEFE8-F4E5-409F-BDA0-80E6E13E5B06}"/>
              </a:ext>
            </a:extLst>
          </p:cNvPr>
          <p:cNvSpPr/>
          <p:nvPr/>
        </p:nvSpPr>
        <p:spPr>
          <a:xfrm>
            <a:off x="7299365" y="2449174"/>
            <a:ext cx="87269" cy="1000053"/>
          </a:xfrm>
          <a:prstGeom prst="leftBracket">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564241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err="1"/>
              <a:t>Fiducial</a:t>
            </a:r>
            <a:r>
              <a:rPr lang="it-IT" dirty="0"/>
              <a:t> </a:t>
            </a:r>
            <a:r>
              <a:rPr lang="it-IT" dirty="0" err="1"/>
              <a:t>cut</a:t>
            </a:r>
            <a:endParaRPr lang="it-IT" dirty="0"/>
          </a:p>
        </p:txBody>
      </p:sp>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6</a:t>
            </a:fld>
            <a:endParaRPr lang="it-IT" dirty="0"/>
          </a:p>
        </p:txBody>
      </p:sp>
      <p:sp>
        <p:nvSpPr>
          <p:cNvPr id="18" name="CasellaDiTesto 17">
            <a:extLst>
              <a:ext uri="{FF2B5EF4-FFF2-40B4-BE49-F238E27FC236}">
                <a16:creationId xmlns:a16="http://schemas.microsoft.com/office/drawing/2014/main" id="{CDCB6549-21DC-45A9-89F3-D5189F4379B4}"/>
              </a:ext>
            </a:extLst>
          </p:cNvPr>
          <p:cNvSpPr txBox="1"/>
          <p:nvPr/>
        </p:nvSpPr>
        <p:spPr>
          <a:xfrm>
            <a:off x="8210515" y="1695174"/>
            <a:ext cx="3801209"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Threshold</a:t>
            </a:r>
            <a:r>
              <a:rPr lang="it-IT" dirty="0"/>
              <a:t> on the energy </a:t>
            </a:r>
            <a:r>
              <a:rPr lang="it-IT" dirty="0" err="1"/>
              <a:t>deposition</a:t>
            </a:r>
            <a:r>
              <a:rPr lang="it-IT" dirty="0"/>
              <a:t> on the </a:t>
            </a:r>
            <a:r>
              <a:rPr lang="it-IT" dirty="0" err="1"/>
              <a:t>outer</a:t>
            </a:r>
            <a:r>
              <a:rPr lang="it-IT" dirty="0"/>
              <a:t> </a:t>
            </a:r>
            <a:r>
              <a:rPr lang="it-IT" dirty="0" err="1"/>
              <a:t>layer</a:t>
            </a:r>
            <a:r>
              <a:rPr lang="it-IT" dirty="0"/>
              <a:t> (E &lt; 15MeV):</a:t>
            </a:r>
          </a:p>
          <a:p>
            <a:endParaRPr lang="it-IT" dirty="0"/>
          </a:p>
        </p:txBody>
      </p:sp>
      <p:pic>
        <p:nvPicPr>
          <p:cNvPr id="3" name="Immagine 2">
            <a:extLst>
              <a:ext uri="{FF2B5EF4-FFF2-40B4-BE49-F238E27FC236}">
                <a16:creationId xmlns:a16="http://schemas.microsoft.com/office/drawing/2014/main" id="{CD7976B5-5BA7-4C3E-8455-3350DB5A3438}"/>
              </a:ext>
            </a:extLst>
          </p:cNvPr>
          <p:cNvPicPr>
            <a:picLocks noChangeAspect="1"/>
          </p:cNvPicPr>
          <p:nvPr/>
        </p:nvPicPr>
        <p:blipFill rotWithShape="1">
          <a:blip r:embed="rId2"/>
          <a:srcRect l="50000" t="52055" r="31164" b="41372"/>
          <a:stretch/>
        </p:blipFill>
        <p:spPr>
          <a:xfrm>
            <a:off x="8718711" y="2443494"/>
            <a:ext cx="2863844" cy="562137"/>
          </a:xfrm>
          <a:prstGeom prst="rect">
            <a:avLst/>
          </a:prstGeom>
        </p:spPr>
      </p:pic>
      <p:sp>
        <p:nvSpPr>
          <p:cNvPr id="11" name="CasellaDiTesto 10">
            <a:extLst>
              <a:ext uri="{FF2B5EF4-FFF2-40B4-BE49-F238E27FC236}">
                <a16:creationId xmlns:a16="http://schemas.microsoft.com/office/drawing/2014/main" id="{A7963260-0C9B-499F-B081-196AAC075330}"/>
              </a:ext>
            </a:extLst>
          </p:cNvPr>
          <p:cNvSpPr txBox="1"/>
          <p:nvPr/>
        </p:nvSpPr>
        <p:spPr>
          <a:xfrm>
            <a:off x="8250029" y="3278945"/>
            <a:ext cx="3801209" cy="1200329"/>
          </a:xfrm>
          <a:prstGeom prst="rect">
            <a:avLst/>
          </a:prstGeom>
          <a:noFill/>
        </p:spPr>
        <p:txBody>
          <a:bodyPr wrap="square" rtlCol="0">
            <a:spAutoFit/>
          </a:bodyPr>
          <a:lstStyle/>
          <a:p>
            <a:pPr marL="285750" indent="-285750">
              <a:buFont typeface="Arial" panose="020B0604020202020204" pitchFamily="34" charset="0"/>
              <a:buChar char="•"/>
            </a:pPr>
            <a:r>
              <a:rPr lang="it-IT" dirty="0"/>
              <a:t>X vertex, </a:t>
            </a:r>
            <a:r>
              <a:rPr lang="it-IT" dirty="0" err="1"/>
              <a:t>estimated</a:t>
            </a:r>
            <a:r>
              <a:rPr lang="it-IT" dirty="0"/>
              <a:t> </a:t>
            </a:r>
            <a:r>
              <a:rPr lang="it-IT" dirty="0" err="1"/>
              <a:t>as</a:t>
            </a:r>
            <a:r>
              <a:rPr lang="it-IT" dirty="0"/>
              <a:t> a </a:t>
            </a:r>
            <a:r>
              <a:rPr lang="it-IT" dirty="0" err="1"/>
              <a:t>weighted</a:t>
            </a:r>
            <a:r>
              <a:rPr lang="it-IT" dirty="0"/>
              <a:t> </a:t>
            </a:r>
            <a:r>
              <a:rPr lang="it-IT" dirty="0" err="1"/>
              <a:t>average</a:t>
            </a:r>
            <a:r>
              <a:rPr lang="it-IT" dirty="0"/>
              <a:t>  on the energy </a:t>
            </a:r>
            <a:r>
              <a:rPr lang="it-IT" dirty="0" err="1"/>
              <a:t>deposition</a:t>
            </a:r>
            <a:r>
              <a:rPr lang="it-IT" dirty="0"/>
              <a:t> on the </a:t>
            </a:r>
            <a:r>
              <a:rPr lang="it-IT" dirty="0" err="1"/>
              <a:t>cells</a:t>
            </a:r>
            <a:r>
              <a:rPr lang="it-IT" dirty="0"/>
              <a:t>,  </a:t>
            </a:r>
            <a:r>
              <a:rPr lang="it-IT" dirty="0" err="1"/>
              <a:t>is</a:t>
            </a:r>
            <a:r>
              <a:rPr lang="it-IT" dirty="0"/>
              <a:t> </a:t>
            </a:r>
            <a:r>
              <a:rPr lang="it-IT" dirty="0" err="1"/>
              <a:t>selected</a:t>
            </a:r>
            <a:r>
              <a:rPr lang="it-IT" dirty="0"/>
              <a:t> </a:t>
            </a:r>
            <a:r>
              <a:rPr lang="it-IT" dirty="0" err="1"/>
              <a:t>as</a:t>
            </a:r>
            <a:r>
              <a:rPr lang="it-IT" dirty="0"/>
              <a:t>:</a:t>
            </a:r>
          </a:p>
          <a:p>
            <a:endParaRPr lang="it-IT" dirty="0"/>
          </a:p>
        </p:txBody>
      </p:sp>
      <p:pic>
        <p:nvPicPr>
          <p:cNvPr id="4" name="Immagine 3">
            <a:extLst>
              <a:ext uri="{FF2B5EF4-FFF2-40B4-BE49-F238E27FC236}">
                <a16:creationId xmlns:a16="http://schemas.microsoft.com/office/drawing/2014/main" id="{F2802159-1FE4-49FD-9365-395B8309A7F3}"/>
              </a:ext>
            </a:extLst>
          </p:cNvPr>
          <p:cNvPicPr>
            <a:picLocks noChangeAspect="1"/>
          </p:cNvPicPr>
          <p:nvPr/>
        </p:nvPicPr>
        <p:blipFill rotWithShape="1">
          <a:blip r:embed="rId3"/>
          <a:srcRect l="53594" t="38983" r="35000" b="54444"/>
          <a:stretch/>
        </p:blipFill>
        <p:spPr>
          <a:xfrm>
            <a:off x="9221410" y="4272116"/>
            <a:ext cx="1942760" cy="629722"/>
          </a:xfrm>
          <a:prstGeom prst="rect">
            <a:avLst/>
          </a:prstGeom>
        </p:spPr>
      </p:pic>
      <p:pic>
        <p:nvPicPr>
          <p:cNvPr id="7" name="Immagine 6">
            <a:extLst>
              <a:ext uri="{FF2B5EF4-FFF2-40B4-BE49-F238E27FC236}">
                <a16:creationId xmlns:a16="http://schemas.microsoft.com/office/drawing/2014/main" id="{8FD6F4F9-AFBA-4E05-84F8-019E15CBFE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16616" y="883136"/>
            <a:ext cx="4117725" cy="4018702"/>
          </a:xfrm>
          <a:prstGeom prst="rect">
            <a:avLst/>
          </a:prstGeom>
        </p:spPr>
      </p:pic>
      <p:pic>
        <p:nvPicPr>
          <p:cNvPr id="9" name="Immagine 8">
            <a:extLst>
              <a:ext uri="{FF2B5EF4-FFF2-40B4-BE49-F238E27FC236}">
                <a16:creationId xmlns:a16="http://schemas.microsoft.com/office/drawing/2014/main" id="{069EA817-48D4-4F8A-B30B-AD5059DB1B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334" y="864000"/>
            <a:ext cx="4117725" cy="4018702"/>
          </a:xfrm>
          <a:prstGeom prst="rect">
            <a:avLst/>
          </a:prstGeom>
        </p:spPr>
      </p:pic>
      <p:sp>
        <p:nvSpPr>
          <p:cNvPr id="12" name="Rettangolo 11">
            <a:extLst>
              <a:ext uri="{FF2B5EF4-FFF2-40B4-BE49-F238E27FC236}">
                <a16:creationId xmlns:a16="http://schemas.microsoft.com/office/drawing/2014/main" id="{C70796A1-9221-48EA-B283-D1A4EE7D6CC1}"/>
              </a:ext>
            </a:extLst>
          </p:cNvPr>
          <p:cNvSpPr/>
          <p:nvPr/>
        </p:nvSpPr>
        <p:spPr>
          <a:xfrm>
            <a:off x="501865" y="5070670"/>
            <a:ext cx="7429502" cy="923330"/>
          </a:xfrm>
          <a:prstGeom prst="rect">
            <a:avLst/>
          </a:prstGeom>
          <a:solidFill>
            <a:schemeClr val="accent1">
              <a:lumMod val="20000"/>
              <a:lumOff val="80000"/>
            </a:schemeClr>
          </a:solidFill>
        </p:spPr>
        <p:txBody>
          <a:bodyPr wrap="square">
            <a:spAutoFit/>
          </a:bodyPr>
          <a:lstStyle/>
          <a:p>
            <a:r>
              <a:rPr lang="it-IT" dirty="0" err="1"/>
              <a:t>Spatial</a:t>
            </a:r>
            <a:r>
              <a:rPr lang="it-IT" dirty="0"/>
              <a:t> </a:t>
            </a:r>
            <a:r>
              <a:rPr lang="it-IT" dirty="0" err="1"/>
              <a:t>distribution</a:t>
            </a:r>
            <a:r>
              <a:rPr lang="it-IT" dirty="0"/>
              <a:t> in ND hall global </a:t>
            </a:r>
            <a:r>
              <a:rPr lang="it-IT" dirty="0" err="1"/>
              <a:t>coordinates</a:t>
            </a:r>
            <a:r>
              <a:rPr lang="it-IT" dirty="0"/>
              <a:t> of the </a:t>
            </a:r>
            <a:r>
              <a:rPr lang="it-IT" dirty="0" err="1"/>
              <a:t>true</a:t>
            </a:r>
            <a:r>
              <a:rPr lang="it-IT" dirty="0"/>
              <a:t> neutrino interaction </a:t>
            </a:r>
            <a:r>
              <a:rPr lang="it-IT" dirty="0" err="1"/>
              <a:t>vertexes</a:t>
            </a:r>
            <a:r>
              <a:rPr lang="it-IT" dirty="0"/>
              <a:t> of the events </a:t>
            </a:r>
            <a:r>
              <a:rPr lang="it-IT" dirty="0" err="1"/>
              <a:t>that</a:t>
            </a:r>
            <a:r>
              <a:rPr lang="it-IT" dirty="0"/>
              <a:t> </a:t>
            </a:r>
            <a:r>
              <a:rPr lang="it-IT" dirty="0" err="1"/>
              <a:t>survive</a:t>
            </a:r>
            <a:r>
              <a:rPr lang="it-IT" dirty="0"/>
              <a:t> the </a:t>
            </a:r>
            <a:r>
              <a:rPr lang="it-IT" dirty="0" err="1"/>
              <a:t>fiducial</a:t>
            </a:r>
            <a:r>
              <a:rPr lang="it-IT" dirty="0"/>
              <a:t> </a:t>
            </a:r>
            <a:r>
              <a:rPr lang="it-IT" dirty="0" err="1"/>
              <a:t>cut</a:t>
            </a:r>
            <a:r>
              <a:rPr lang="it-IT" dirty="0"/>
              <a:t> (blue) and </a:t>
            </a:r>
            <a:r>
              <a:rPr lang="it-IT" dirty="0" err="1"/>
              <a:t>those</a:t>
            </a:r>
            <a:r>
              <a:rPr lang="it-IT" dirty="0"/>
              <a:t> </a:t>
            </a:r>
            <a:r>
              <a:rPr lang="it-IT" dirty="0" err="1"/>
              <a:t>that</a:t>
            </a:r>
            <a:r>
              <a:rPr lang="it-IT" dirty="0"/>
              <a:t> </a:t>
            </a:r>
            <a:r>
              <a:rPr lang="it-IT" dirty="0" err="1"/>
              <a:t>don’t</a:t>
            </a:r>
            <a:r>
              <a:rPr lang="it-IT" dirty="0"/>
              <a:t> (red).</a:t>
            </a:r>
          </a:p>
        </p:txBody>
      </p:sp>
    </p:spTree>
    <p:extLst>
      <p:ext uri="{BB962C8B-B14F-4D97-AF65-F5344CB8AC3E}">
        <p14:creationId xmlns:p14="http://schemas.microsoft.com/office/powerpoint/2010/main" val="299343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err="1"/>
              <a:t>Fiducial</a:t>
            </a:r>
            <a:r>
              <a:rPr lang="it-IT" dirty="0"/>
              <a:t> </a:t>
            </a:r>
            <a:r>
              <a:rPr lang="it-IT" dirty="0" err="1"/>
              <a:t>cut</a:t>
            </a:r>
            <a:endParaRPr lang="it-IT" dirty="0"/>
          </a:p>
        </p:txBody>
      </p:sp>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7</a:t>
            </a:fld>
            <a:endParaRPr lang="it-IT" dirty="0"/>
          </a:p>
        </p:txBody>
      </p:sp>
      <p:sp>
        <p:nvSpPr>
          <p:cNvPr id="12" name="Rettangolo 11">
            <a:extLst>
              <a:ext uri="{FF2B5EF4-FFF2-40B4-BE49-F238E27FC236}">
                <a16:creationId xmlns:a16="http://schemas.microsoft.com/office/drawing/2014/main" id="{C70796A1-9221-48EA-B283-D1A4EE7D6CC1}"/>
              </a:ext>
            </a:extLst>
          </p:cNvPr>
          <p:cNvSpPr/>
          <p:nvPr/>
        </p:nvSpPr>
        <p:spPr>
          <a:xfrm>
            <a:off x="597115" y="5257821"/>
            <a:ext cx="7652914" cy="1200329"/>
          </a:xfrm>
          <a:prstGeom prst="rect">
            <a:avLst/>
          </a:prstGeom>
          <a:solidFill>
            <a:schemeClr val="accent1">
              <a:lumMod val="20000"/>
              <a:lumOff val="80000"/>
            </a:schemeClr>
          </a:solidFill>
        </p:spPr>
        <p:txBody>
          <a:bodyPr wrap="square">
            <a:spAutoFit/>
          </a:bodyPr>
          <a:lstStyle/>
          <a:p>
            <a:r>
              <a:rPr lang="en-US" dirty="0"/>
              <a:t>(</a:t>
            </a:r>
            <a:r>
              <a:rPr lang="en-US" i="1" dirty="0"/>
              <a:t>Left</a:t>
            </a:r>
            <a:r>
              <a:rPr lang="en-US" dirty="0"/>
              <a:t>) Energy (Monte Carlo truth) distribution of neutrinos from the CC nominal sample (grey); distribution surviving the fiducial cut (blue). </a:t>
            </a:r>
          </a:p>
          <a:p>
            <a:r>
              <a:rPr lang="en-US" dirty="0"/>
              <a:t>(</a:t>
            </a:r>
            <a:r>
              <a:rPr lang="en-US" i="1" dirty="0"/>
              <a:t>Right</a:t>
            </a:r>
            <a:r>
              <a:rPr lang="en-US" dirty="0"/>
              <a:t>) Selection efficiency as a function of neutrino energy from the Monte Carlo truth.</a:t>
            </a:r>
            <a:endParaRPr lang="it-IT" dirty="0"/>
          </a:p>
        </p:txBody>
      </p:sp>
      <p:pic>
        <p:nvPicPr>
          <p:cNvPr id="8" name="Immagine 7">
            <a:extLst>
              <a:ext uri="{FF2B5EF4-FFF2-40B4-BE49-F238E27FC236}">
                <a16:creationId xmlns:a16="http://schemas.microsoft.com/office/drawing/2014/main" id="{EC3D66A7-5016-4C82-9C5F-D72BAABEA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496" y="799430"/>
            <a:ext cx="4466191" cy="4358787"/>
          </a:xfrm>
          <a:prstGeom prst="rect">
            <a:avLst/>
          </a:prstGeom>
        </p:spPr>
      </p:pic>
      <p:pic>
        <p:nvPicPr>
          <p:cNvPr id="13" name="Immagine 12">
            <a:extLst>
              <a:ext uri="{FF2B5EF4-FFF2-40B4-BE49-F238E27FC236}">
                <a16:creationId xmlns:a16="http://schemas.microsoft.com/office/drawing/2014/main" id="{3F0038DD-763C-4DB2-A05B-742EB27F7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6" y="787942"/>
            <a:ext cx="4466190" cy="4358787"/>
          </a:xfrm>
          <a:prstGeom prst="rect">
            <a:avLst/>
          </a:prstGeom>
        </p:spPr>
      </p:pic>
      <p:sp>
        <p:nvSpPr>
          <p:cNvPr id="14" name="CasellaDiTesto 13">
            <a:extLst>
              <a:ext uri="{FF2B5EF4-FFF2-40B4-BE49-F238E27FC236}">
                <a16:creationId xmlns:a16="http://schemas.microsoft.com/office/drawing/2014/main" id="{66C33D27-BA70-45C8-A68C-D87366D01695}"/>
              </a:ext>
            </a:extLst>
          </p:cNvPr>
          <p:cNvSpPr txBox="1"/>
          <p:nvPr/>
        </p:nvSpPr>
        <p:spPr>
          <a:xfrm>
            <a:off x="8522283" y="1578644"/>
            <a:ext cx="2695575" cy="369332"/>
          </a:xfrm>
          <a:prstGeom prst="rect">
            <a:avLst/>
          </a:prstGeom>
          <a:noFill/>
        </p:spPr>
        <p:txBody>
          <a:bodyPr wrap="square" rtlCol="0">
            <a:spAutoFit/>
          </a:bodyPr>
          <a:lstStyle/>
          <a:p>
            <a:pPr marL="285750" indent="-285750">
              <a:buFont typeface="Arial" panose="020B0604020202020204" pitchFamily="34" charset="0"/>
              <a:buChar char="•"/>
            </a:pPr>
            <a:r>
              <a:rPr lang="it-IT" dirty="0" err="1"/>
              <a:t>Selection</a:t>
            </a:r>
            <a:r>
              <a:rPr lang="it-IT" dirty="0"/>
              <a:t> </a:t>
            </a:r>
            <a:r>
              <a:rPr lang="it-IT" dirty="0" err="1"/>
              <a:t>efficiency</a:t>
            </a:r>
            <a:r>
              <a:rPr lang="it-IT" dirty="0"/>
              <a:t>:</a:t>
            </a:r>
          </a:p>
        </p:txBody>
      </p:sp>
      <p:pic>
        <p:nvPicPr>
          <p:cNvPr id="15" name="Immagine 14">
            <a:extLst>
              <a:ext uri="{FF2B5EF4-FFF2-40B4-BE49-F238E27FC236}">
                <a16:creationId xmlns:a16="http://schemas.microsoft.com/office/drawing/2014/main" id="{BD8C1495-6C9F-4BF5-9F01-6D4E940F1216}"/>
              </a:ext>
            </a:extLst>
          </p:cNvPr>
          <p:cNvPicPr>
            <a:picLocks noChangeAspect="1"/>
          </p:cNvPicPr>
          <p:nvPr/>
        </p:nvPicPr>
        <p:blipFill rotWithShape="1">
          <a:blip r:embed="rId4"/>
          <a:srcRect l="53360" t="45833" r="23515" b="44445"/>
          <a:stretch/>
        </p:blipFill>
        <p:spPr>
          <a:xfrm>
            <a:off x="8522283" y="2075737"/>
            <a:ext cx="3399358" cy="803902"/>
          </a:xfrm>
          <a:prstGeom prst="rect">
            <a:avLst/>
          </a:prstGeom>
        </p:spPr>
      </p:pic>
      <p:sp>
        <p:nvSpPr>
          <p:cNvPr id="16" name="Rettangolo 15">
            <a:extLst>
              <a:ext uri="{FF2B5EF4-FFF2-40B4-BE49-F238E27FC236}">
                <a16:creationId xmlns:a16="http://schemas.microsoft.com/office/drawing/2014/main" id="{B041E163-5A62-4261-8C34-F747D19CA5E6}"/>
              </a:ext>
            </a:extLst>
          </p:cNvPr>
          <p:cNvSpPr/>
          <p:nvPr/>
        </p:nvSpPr>
        <p:spPr>
          <a:xfrm>
            <a:off x="8651881" y="3055032"/>
            <a:ext cx="3120939" cy="923330"/>
          </a:xfrm>
          <a:prstGeom prst="rect">
            <a:avLst/>
          </a:prstGeom>
        </p:spPr>
        <p:txBody>
          <a:bodyPr wrap="square">
            <a:spAutoFit/>
          </a:bodyPr>
          <a:lstStyle/>
          <a:p>
            <a:r>
              <a:rPr lang="it-IT" dirty="0">
                <a:solidFill>
                  <a:schemeClr val="accent6"/>
                </a:solidFill>
              </a:rPr>
              <a:t>Note: </a:t>
            </a:r>
            <a:r>
              <a:rPr lang="it-IT" dirty="0" err="1"/>
              <a:t>efficiency</a:t>
            </a:r>
            <a:r>
              <a:rPr lang="it-IT" dirty="0"/>
              <a:t> </a:t>
            </a:r>
            <a:r>
              <a:rPr lang="it-IT" dirty="0" err="1"/>
              <a:t>decreases</a:t>
            </a:r>
            <a:r>
              <a:rPr lang="it-IT" dirty="0"/>
              <a:t> </a:t>
            </a:r>
            <a:r>
              <a:rPr lang="it-IT" dirty="0" err="1"/>
              <a:t>at</a:t>
            </a:r>
            <a:r>
              <a:rPr lang="it-IT" dirty="0"/>
              <a:t> </a:t>
            </a:r>
            <a:r>
              <a:rPr lang="it-IT" dirty="0" err="1"/>
              <a:t>higher</a:t>
            </a:r>
            <a:r>
              <a:rPr lang="it-IT" dirty="0"/>
              <a:t> energy; </a:t>
            </a:r>
            <a:r>
              <a:rPr lang="it-IT" dirty="0" err="1"/>
              <a:t>might</a:t>
            </a:r>
            <a:r>
              <a:rPr lang="it-IT" dirty="0"/>
              <a:t> be due to nuclei </a:t>
            </a:r>
            <a:r>
              <a:rPr lang="it-IT" dirty="0" err="1"/>
              <a:t>fragmentation</a:t>
            </a:r>
            <a:r>
              <a:rPr lang="it-IT" dirty="0"/>
              <a:t> in DIS</a:t>
            </a:r>
          </a:p>
        </p:txBody>
      </p:sp>
    </p:spTree>
    <p:extLst>
      <p:ext uri="{BB962C8B-B14F-4D97-AF65-F5344CB8AC3E}">
        <p14:creationId xmlns:p14="http://schemas.microsoft.com/office/powerpoint/2010/main" val="3035321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err="1"/>
              <a:t>Momentum</a:t>
            </a:r>
            <a:r>
              <a:rPr lang="it-IT" dirty="0"/>
              <a:t> </a:t>
            </a:r>
            <a:r>
              <a:rPr lang="it-IT" dirty="0" err="1"/>
              <a:t>reconstruction</a:t>
            </a:r>
            <a:r>
              <a:rPr lang="it-IT" dirty="0"/>
              <a:t> </a:t>
            </a:r>
            <a:r>
              <a:rPr lang="it-IT" dirty="0" err="1"/>
              <a:t>selection</a:t>
            </a:r>
            <a:endParaRPr lang="it-IT" dirty="0"/>
          </a:p>
        </p:txBody>
      </p:sp>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8</a:t>
            </a:fld>
            <a:endParaRPr lang="it-IT" dirty="0"/>
          </a:p>
        </p:txBody>
      </p:sp>
      <p:sp>
        <p:nvSpPr>
          <p:cNvPr id="12" name="Rettangolo 11">
            <a:extLst>
              <a:ext uri="{FF2B5EF4-FFF2-40B4-BE49-F238E27FC236}">
                <a16:creationId xmlns:a16="http://schemas.microsoft.com/office/drawing/2014/main" id="{C70796A1-9221-48EA-B283-D1A4EE7D6CC1}"/>
              </a:ext>
            </a:extLst>
          </p:cNvPr>
          <p:cNvSpPr/>
          <p:nvPr/>
        </p:nvSpPr>
        <p:spPr>
          <a:xfrm>
            <a:off x="597115" y="5257821"/>
            <a:ext cx="7652914" cy="1200329"/>
          </a:xfrm>
          <a:prstGeom prst="rect">
            <a:avLst/>
          </a:prstGeom>
          <a:solidFill>
            <a:schemeClr val="accent1">
              <a:lumMod val="20000"/>
              <a:lumOff val="80000"/>
            </a:schemeClr>
          </a:solidFill>
        </p:spPr>
        <p:txBody>
          <a:bodyPr wrap="square">
            <a:spAutoFit/>
          </a:bodyPr>
          <a:lstStyle/>
          <a:p>
            <a:r>
              <a:rPr lang="en-US" dirty="0"/>
              <a:t>(</a:t>
            </a:r>
            <a:r>
              <a:rPr lang="en-US" i="1" dirty="0"/>
              <a:t>Left</a:t>
            </a:r>
            <a:r>
              <a:rPr lang="en-US" dirty="0"/>
              <a:t>) Distributions of the true Monte Carlo momenta of the muons from the fiducial sample (blue) and only the ones correctly reconstructed (green). </a:t>
            </a:r>
          </a:p>
          <a:p>
            <a:r>
              <a:rPr lang="en-US" dirty="0"/>
              <a:t>(</a:t>
            </a:r>
            <a:r>
              <a:rPr lang="en-US" i="1" dirty="0"/>
              <a:t>Right</a:t>
            </a:r>
            <a:r>
              <a:rPr lang="en-US" dirty="0"/>
              <a:t>) Reconstruction algorithm efficiency as a function of the true Monte Carlo muon momentum</a:t>
            </a:r>
            <a:endParaRPr lang="it-IT" dirty="0"/>
          </a:p>
        </p:txBody>
      </p:sp>
      <p:pic>
        <p:nvPicPr>
          <p:cNvPr id="8" name="Immagine 7">
            <a:extLst>
              <a:ext uri="{FF2B5EF4-FFF2-40B4-BE49-F238E27FC236}">
                <a16:creationId xmlns:a16="http://schemas.microsoft.com/office/drawing/2014/main" id="{EC3D66A7-5016-4C82-9C5F-D72BAABEAB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3496" y="799430"/>
            <a:ext cx="4466190" cy="4358787"/>
          </a:xfrm>
          <a:prstGeom prst="rect">
            <a:avLst/>
          </a:prstGeom>
        </p:spPr>
      </p:pic>
      <p:pic>
        <p:nvPicPr>
          <p:cNvPr id="13" name="Immagine 12">
            <a:extLst>
              <a:ext uri="{FF2B5EF4-FFF2-40B4-BE49-F238E27FC236}">
                <a16:creationId xmlns:a16="http://schemas.microsoft.com/office/drawing/2014/main" id="{3F0038DD-763C-4DB2-A05B-742EB27F7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46" y="787942"/>
            <a:ext cx="4466190" cy="4358786"/>
          </a:xfrm>
          <a:prstGeom prst="rect">
            <a:avLst/>
          </a:prstGeom>
        </p:spPr>
      </p:pic>
      <p:sp>
        <p:nvSpPr>
          <p:cNvPr id="14" name="CasellaDiTesto 13">
            <a:extLst>
              <a:ext uri="{FF2B5EF4-FFF2-40B4-BE49-F238E27FC236}">
                <a16:creationId xmlns:a16="http://schemas.microsoft.com/office/drawing/2014/main" id="{66C33D27-BA70-45C8-A68C-D87366D01695}"/>
              </a:ext>
            </a:extLst>
          </p:cNvPr>
          <p:cNvSpPr txBox="1"/>
          <p:nvPr/>
        </p:nvSpPr>
        <p:spPr>
          <a:xfrm>
            <a:off x="8522283" y="1578644"/>
            <a:ext cx="3120939" cy="646331"/>
          </a:xfrm>
          <a:prstGeom prst="rect">
            <a:avLst/>
          </a:prstGeom>
          <a:noFill/>
        </p:spPr>
        <p:txBody>
          <a:bodyPr wrap="square" rtlCol="0">
            <a:spAutoFit/>
          </a:bodyPr>
          <a:lstStyle/>
          <a:p>
            <a:pPr marL="285750" indent="-285750">
              <a:buFont typeface="Arial" panose="020B0604020202020204" pitchFamily="34" charset="0"/>
              <a:buChar char="•"/>
            </a:pPr>
            <a:r>
              <a:rPr lang="it-IT" dirty="0" err="1"/>
              <a:t>Momentum</a:t>
            </a:r>
            <a:r>
              <a:rPr lang="it-IT" dirty="0"/>
              <a:t> </a:t>
            </a:r>
            <a:r>
              <a:rPr lang="it-IT" dirty="0" err="1"/>
              <a:t>reconstruction</a:t>
            </a:r>
            <a:r>
              <a:rPr lang="it-IT" dirty="0"/>
              <a:t> </a:t>
            </a:r>
            <a:r>
              <a:rPr lang="it-IT" dirty="0" err="1"/>
              <a:t>efficiency</a:t>
            </a:r>
            <a:r>
              <a:rPr lang="it-IT" dirty="0"/>
              <a:t>:</a:t>
            </a:r>
          </a:p>
        </p:txBody>
      </p:sp>
      <p:pic>
        <p:nvPicPr>
          <p:cNvPr id="4" name="Immagine 3">
            <a:extLst>
              <a:ext uri="{FF2B5EF4-FFF2-40B4-BE49-F238E27FC236}">
                <a16:creationId xmlns:a16="http://schemas.microsoft.com/office/drawing/2014/main" id="{128F161A-B9B7-4BA7-8662-219046C6846F}"/>
              </a:ext>
            </a:extLst>
          </p:cNvPr>
          <p:cNvPicPr>
            <a:picLocks noChangeAspect="1"/>
          </p:cNvPicPr>
          <p:nvPr/>
        </p:nvPicPr>
        <p:blipFill rotWithShape="1">
          <a:blip r:embed="rId4"/>
          <a:srcRect l="57970" t="46528" r="18828" b="44048"/>
          <a:stretch/>
        </p:blipFill>
        <p:spPr>
          <a:xfrm>
            <a:off x="8651881" y="2377682"/>
            <a:ext cx="3250537" cy="742658"/>
          </a:xfrm>
          <a:prstGeom prst="rect">
            <a:avLst/>
          </a:prstGeom>
        </p:spPr>
      </p:pic>
    </p:spTree>
    <p:extLst>
      <p:ext uri="{BB962C8B-B14F-4D97-AF65-F5344CB8AC3E}">
        <p14:creationId xmlns:p14="http://schemas.microsoft.com/office/powerpoint/2010/main" val="375821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B6CA5-5429-434F-9D9B-2B8C99DD0468}"/>
              </a:ext>
            </a:extLst>
          </p:cNvPr>
          <p:cNvSpPr>
            <a:spLocks noGrp="1"/>
          </p:cNvSpPr>
          <p:nvPr>
            <p:ph type="title"/>
          </p:nvPr>
        </p:nvSpPr>
        <p:spPr/>
        <p:txBody>
          <a:bodyPr/>
          <a:lstStyle/>
          <a:p>
            <a:r>
              <a:rPr lang="it-IT" dirty="0" err="1"/>
              <a:t>Momentum</a:t>
            </a:r>
            <a:r>
              <a:rPr lang="it-IT" dirty="0"/>
              <a:t> </a:t>
            </a:r>
            <a:r>
              <a:rPr lang="it-IT" dirty="0" err="1"/>
              <a:t>reconstruction</a:t>
            </a:r>
            <a:r>
              <a:rPr lang="it-IT" dirty="0"/>
              <a:t> </a:t>
            </a:r>
            <a:r>
              <a:rPr lang="it-IT" dirty="0" err="1"/>
              <a:t>quality</a:t>
            </a:r>
            <a:r>
              <a:rPr lang="it-IT" dirty="0"/>
              <a:t> </a:t>
            </a:r>
            <a:r>
              <a:rPr lang="it-IT" dirty="0" err="1"/>
              <a:t>selection</a:t>
            </a:r>
            <a:endParaRPr lang="it-IT" dirty="0"/>
          </a:p>
        </p:txBody>
      </p:sp>
      <p:sp>
        <p:nvSpPr>
          <p:cNvPr id="5" name="Segnaposto numero diapositiva 4">
            <a:extLst>
              <a:ext uri="{FF2B5EF4-FFF2-40B4-BE49-F238E27FC236}">
                <a16:creationId xmlns:a16="http://schemas.microsoft.com/office/drawing/2014/main" id="{4FAB5DE6-DF25-4E5F-B308-7C160FDEE6D3}"/>
              </a:ext>
            </a:extLst>
          </p:cNvPr>
          <p:cNvSpPr>
            <a:spLocks noGrp="1"/>
          </p:cNvSpPr>
          <p:nvPr>
            <p:ph type="sldNum" sz="quarter" idx="33"/>
          </p:nvPr>
        </p:nvSpPr>
        <p:spPr/>
        <p:txBody>
          <a:bodyPr/>
          <a:lstStyle/>
          <a:p>
            <a:pPr rtl="0"/>
            <a:fld id="{19B51A1E-902D-48AF-9020-955120F399B6}" type="slidenum">
              <a:rPr lang="it-IT" smtClean="0"/>
              <a:pPr rtl="0"/>
              <a:t>9</a:t>
            </a:fld>
            <a:endParaRPr lang="it-IT" dirty="0"/>
          </a:p>
        </p:txBody>
      </p:sp>
      <p:pic>
        <p:nvPicPr>
          <p:cNvPr id="6" name="Immagine 5">
            <a:extLst>
              <a:ext uri="{FF2B5EF4-FFF2-40B4-BE49-F238E27FC236}">
                <a16:creationId xmlns:a16="http://schemas.microsoft.com/office/drawing/2014/main" id="{16A326BC-C8C2-41F5-8165-5463511512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1999" y="864000"/>
            <a:ext cx="5664001" cy="5527792"/>
          </a:xfrm>
          <a:prstGeom prst="rect">
            <a:avLst/>
          </a:prstGeom>
        </p:spPr>
      </p:pic>
      <p:pic>
        <p:nvPicPr>
          <p:cNvPr id="9" name="Immagine 8">
            <a:extLst>
              <a:ext uri="{FF2B5EF4-FFF2-40B4-BE49-F238E27FC236}">
                <a16:creationId xmlns:a16="http://schemas.microsoft.com/office/drawing/2014/main" id="{83FB1281-1C69-4ACC-A59C-EAF53F454893}"/>
              </a:ext>
            </a:extLst>
          </p:cNvPr>
          <p:cNvPicPr>
            <a:picLocks noChangeAspect="1"/>
          </p:cNvPicPr>
          <p:nvPr/>
        </p:nvPicPr>
        <p:blipFill rotWithShape="1">
          <a:blip r:embed="rId3"/>
          <a:srcRect l="37578" t="32639" r="31719" b="55649"/>
          <a:stretch/>
        </p:blipFill>
        <p:spPr>
          <a:xfrm>
            <a:off x="6254246" y="2626968"/>
            <a:ext cx="3019270" cy="647832"/>
          </a:xfrm>
          <a:prstGeom prst="rect">
            <a:avLst/>
          </a:prstGeom>
        </p:spPr>
      </p:pic>
      <p:sp>
        <p:nvSpPr>
          <p:cNvPr id="16" name="Freccia in giù 15">
            <a:extLst>
              <a:ext uri="{FF2B5EF4-FFF2-40B4-BE49-F238E27FC236}">
                <a16:creationId xmlns:a16="http://schemas.microsoft.com/office/drawing/2014/main" id="{ADA743A9-AEAA-4488-B919-B4FB24FBD346}"/>
              </a:ext>
            </a:extLst>
          </p:cNvPr>
          <p:cNvSpPr/>
          <p:nvPr/>
        </p:nvSpPr>
        <p:spPr>
          <a:xfrm>
            <a:off x="8771919" y="3678651"/>
            <a:ext cx="628650" cy="39052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2B9B41FF-A12C-4C5B-A0A2-BF61DA91127C}"/>
              </a:ext>
            </a:extLst>
          </p:cNvPr>
          <p:cNvPicPr>
            <a:picLocks noChangeAspect="1"/>
          </p:cNvPicPr>
          <p:nvPr/>
        </p:nvPicPr>
        <p:blipFill rotWithShape="1">
          <a:blip r:embed="rId4"/>
          <a:srcRect l="35781" t="46389" r="18906" b="37777"/>
          <a:stretch/>
        </p:blipFill>
        <p:spPr>
          <a:xfrm>
            <a:off x="7355635" y="5153573"/>
            <a:ext cx="3387597" cy="665838"/>
          </a:xfrm>
          <a:prstGeom prst="rect">
            <a:avLst/>
          </a:prstGeom>
          <a:ln w="34925">
            <a:solidFill>
              <a:schemeClr val="dk1"/>
            </a:solidFill>
          </a:ln>
        </p:spPr>
      </p:pic>
      <p:cxnSp>
        <p:nvCxnSpPr>
          <p:cNvPr id="4" name="Connettore diritto 3">
            <a:extLst>
              <a:ext uri="{FF2B5EF4-FFF2-40B4-BE49-F238E27FC236}">
                <a16:creationId xmlns:a16="http://schemas.microsoft.com/office/drawing/2014/main" id="{FD6C8642-3938-42F5-BBBB-5C534F67D234}"/>
              </a:ext>
            </a:extLst>
          </p:cNvPr>
          <p:cNvCxnSpPr>
            <a:cxnSpLocks/>
          </p:cNvCxnSpPr>
          <p:nvPr/>
        </p:nvCxnSpPr>
        <p:spPr>
          <a:xfrm flipV="1">
            <a:off x="1596384" y="1411022"/>
            <a:ext cx="0" cy="4428000"/>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A08AA018-A9A7-40C6-AAC8-4880DAE50F70}"/>
              </a:ext>
            </a:extLst>
          </p:cNvPr>
          <p:cNvPicPr>
            <a:picLocks noChangeAspect="1"/>
          </p:cNvPicPr>
          <p:nvPr/>
        </p:nvPicPr>
        <p:blipFill rotWithShape="1">
          <a:blip r:embed="rId5"/>
          <a:srcRect l="36981" t="15173" r="16562" b="68677"/>
          <a:stretch/>
        </p:blipFill>
        <p:spPr>
          <a:xfrm>
            <a:off x="6254246" y="1519423"/>
            <a:ext cx="5664002" cy="1107545"/>
          </a:xfrm>
          <a:prstGeom prst="rect">
            <a:avLst/>
          </a:prstGeom>
        </p:spPr>
      </p:pic>
      <p:sp>
        <p:nvSpPr>
          <p:cNvPr id="18" name="Rettangolo con angoli arrotondati 17">
            <a:extLst>
              <a:ext uri="{FF2B5EF4-FFF2-40B4-BE49-F238E27FC236}">
                <a16:creationId xmlns:a16="http://schemas.microsoft.com/office/drawing/2014/main" id="{3A039C31-17F2-4510-B245-44EFB5FCA6F7}"/>
              </a:ext>
            </a:extLst>
          </p:cNvPr>
          <p:cNvSpPr/>
          <p:nvPr/>
        </p:nvSpPr>
        <p:spPr>
          <a:xfrm>
            <a:off x="6254246" y="1411022"/>
            <a:ext cx="5664001" cy="2051870"/>
          </a:xfrm>
          <a:prstGeom prst="roundRect">
            <a:avLst/>
          </a:prstGeom>
          <a:solidFill>
            <a:schemeClr val="accent3">
              <a:lumMod val="60000"/>
              <a:lumOff val="4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3" name="Immagine 12">
            <a:extLst>
              <a:ext uri="{FF2B5EF4-FFF2-40B4-BE49-F238E27FC236}">
                <a16:creationId xmlns:a16="http://schemas.microsoft.com/office/drawing/2014/main" id="{808F71E9-2579-41C2-9B69-50844EBCF591}"/>
              </a:ext>
            </a:extLst>
          </p:cNvPr>
          <p:cNvPicPr>
            <a:picLocks noChangeAspect="1"/>
          </p:cNvPicPr>
          <p:nvPr/>
        </p:nvPicPr>
        <p:blipFill rotWithShape="1">
          <a:blip r:embed="rId6"/>
          <a:srcRect l="54880" t="70081" r="34447" b="22155"/>
          <a:stretch/>
        </p:blipFill>
        <p:spPr>
          <a:xfrm>
            <a:off x="8226494" y="4080050"/>
            <a:ext cx="1719501" cy="703581"/>
          </a:xfrm>
          <a:prstGeom prst="rect">
            <a:avLst/>
          </a:prstGeom>
        </p:spPr>
      </p:pic>
    </p:spTree>
    <p:extLst>
      <p:ext uri="{BB962C8B-B14F-4D97-AF65-F5344CB8AC3E}">
        <p14:creationId xmlns:p14="http://schemas.microsoft.com/office/powerpoint/2010/main" val="2639649022"/>
      </p:ext>
    </p:extLst>
  </p:cSld>
  <p:clrMapOvr>
    <a:masterClrMapping/>
  </p:clrMapOvr>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129_TF16411245.potx" id="{47F9A720-F984-4589-A575-97B14FDB2390}" vid="{B41ED6FB-41F7-4E8D-89E9-5A13582EC3B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8A784AD-7888-482C-A72A-80D3063962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61CFE-D4DA-4753-A9A5-D482B9609A35}">
  <ds:schemaRefs>
    <ds:schemaRef ds:uri="http://schemas.microsoft.com/office/2006/metadata/properties"/>
    <ds:schemaRef ds:uri="http://schemas.openxmlformats.org/package/2006/metadata/core-properties"/>
    <ds:schemaRef ds:uri="http://purl.org/dc/elements/1.1/"/>
    <ds:schemaRef ds:uri="6dc4bcd6-49db-4c07-9060-8acfc67cef9f"/>
    <ds:schemaRef ds:uri="http://purl.org/dc/terms/"/>
    <ds:schemaRef ds:uri="http://schemas.microsoft.com/office/2006/documentManagement/types"/>
    <ds:schemaRef ds:uri="http://www.w3.org/XML/1998/namespace"/>
    <ds:schemaRef ds:uri="http://purl.org/dc/dcmitype/"/>
    <ds:schemaRef ds:uri="http://schemas.microsoft.com/sharepoint/v3"/>
    <ds:schemaRef ds:uri="http://schemas.microsoft.com/office/infopath/2007/PartnerControls"/>
    <ds:schemaRef ds:uri="fb0879af-3eba-417a-a55a-ffe6dcd6ca77"/>
  </ds:schemaRefs>
</ds:datastoreItem>
</file>

<file path=docProps/app.xml><?xml version="1.0" encoding="utf-8"?>
<Properties xmlns="http://schemas.openxmlformats.org/officeDocument/2006/extended-properties" xmlns:vt="http://schemas.openxmlformats.org/officeDocument/2006/docPropsVTypes">
  <Template>Presentazione a colori minimalista</Template>
  <TotalTime>0</TotalTime>
  <Words>718</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Arial</vt:lpstr>
      <vt:lpstr>Calibri</vt:lpstr>
      <vt:lpstr>Cambria Math</vt:lpstr>
      <vt:lpstr>Corbel</vt:lpstr>
      <vt:lpstr>Times New Roman</vt:lpstr>
      <vt:lpstr>Tema di Office</vt:lpstr>
      <vt:lpstr>BEAM MONITORING WITH SAND</vt:lpstr>
      <vt:lpstr>Simulated samples</vt:lpstr>
      <vt:lpstr>Target: front calorimeters</vt:lpstr>
      <vt:lpstr>Target: front calorimeters</vt:lpstr>
      <vt:lpstr>Preliminary measurement: light yield</vt:lpstr>
      <vt:lpstr>Fiducial cut</vt:lpstr>
      <vt:lpstr>Fiducial cut</vt:lpstr>
      <vt:lpstr>Momentum reconstruction selection</vt:lpstr>
      <vt:lpstr>Momentum reconstruction quality selection</vt:lpstr>
      <vt:lpstr>Momentum reconstruction quality selection</vt:lpstr>
      <vt:lpstr>Chi-squared two-sample test statistics</vt:lpstr>
      <vt:lpstr>Control analysis: two nominal sampes</vt:lpstr>
      <vt:lpstr>Control analysis: ideal selection</vt:lpstr>
      <vt:lpstr>Results: fiducial + reconstruction</vt:lpstr>
      <vt:lpstr>Results: fiducial + reconstuction + quality</vt:lpstr>
      <vt:lpstr>P-VALUE EVOLUtion with the sample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2020-03-03T11:01:07Z</dcterms:created>
  <dcterms:modified xsi:type="dcterms:W3CDTF">2020-03-09T13:22:30Z</dcterms:modified>
</cp:coreProperties>
</file>